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media/image23.jpg" ContentType="image/tiff"/>
  <Override PartName="/ppt/media/image24.jpg" ContentType="image/tiff"/>
  <Override PartName="/ppt/media/image25.jpg" ContentType="image/tiff"/>
  <Override PartName="/ppt/media/image26.jpg" ContentType="image/tiff"/>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6" r:id="rId2"/>
    <p:sldId id="257" r:id="rId3"/>
    <p:sldId id="268" r:id="rId4"/>
    <p:sldId id="264" r:id="rId5"/>
    <p:sldId id="287" r:id="rId6"/>
    <p:sldId id="288" r:id="rId7"/>
    <p:sldId id="291" r:id="rId8"/>
    <p:sldId id="289" r:id="rId9"/>
    <p:sldId id="263" r:id="rId10"/>
    <p:sldId id="290" r:id="rId11"/>
    <p:sldId id="279" r:id="rId12"/>
    <p:sldId id="299" r:id="rId13"/>
    <p:sldId id="298" r:id="rId14"/>
    <p:sldId id="277" r:id="rId15"/>
    <p:sldId id="300" r:id="rId16"/>
    <p:sldId id="292" r:id="rId17"/>
    <p:sldId id="297" r:id="rId18"/>
    <p:sldId id="306" r:id="rId19"/>
    <p:sldId id="294" r:id="rId20"/>
    <p:sldId id="295" r:id="rId21"/>
    <p:sldId id="304" r:id="rId22"/>
    <p:sldId id="305" r:id="rId23"/>
    <p:sldId id="278" r:id="rId24"/>
    <p:sldId id="301" r:id="rId25"/>
    <p:sldId id="259" r:id="rId26"/>
    <p:sldId id="302" r:id="rId27"/>
    <p:sldId id="275"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879F"/>
    <a:srgbClr val="191F2F"/>
    <a:srgbClr val="01A89C"/>
    <a:srgbClr val="303749"/>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0" autoAdjust="0"/>
    <p:restoredTop sz="94660"/>
  </p:normalViewPr>
  <p:slideViewPr>
    <p:cSldViewPr snapToGrid="0" showGuides="1">
      <p:cViewPr varScale="1">
        <p:scale>
          <a:sx n="96" d="100"/>
          <a:sy n="96" d="100"/>
        </p:scale>
        <p:origin x="648" y="168"/>
      </p:cViewPr>
      <p:guideLst>
        <p:guide orient="horz" pos="2160"/>
        <p:guide pos="3840"/>
      </p:guideLst>
    </p:cSldViewPr>
  </p:slideViewPr>
  <p:notesTextViewPr>
    <p:cViewPr>
      <p:scale>
        <a:sx n="1" d="1"/>
        <a:sy n="1" d="1"/>
      </p:scale>
      <p:origin x="0" y="0"/>
    </p:cViewPr>
  </p:notesTextViewPr>
  <p:sorterViewPr>
    <p:cViewPr>
      <p:scale>
        <a:sx n="64" d="100"/>
        <a:sy n="64" d="100"/>
      </p:scale>
      <p:origin x="0" y="-72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E:\&#32445;&#32422;&#22823;&#23398;\BA\Reviews%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32445;&#32422;&#22823;&#23398;\BA\Reviews%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32445;&#32422;&#22823;&#23398;\BA\ed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32445;&#32422;&#22823;&#23398;\BA\EDA_.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32445;&#32422;&#22823;&#23398;\BA\Reviews%20(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'Distribution of Ratings'!$F$6</c:f>
              <c:strCache>
                <c:ptCount val="1"/>
                <c:pt idx="0">
                  <c:v>Percent</c:v>
                </c:pt>
              </c:strCache>
            </c:strRef>
          </c:tx>
          <c:spPr>
            <a:solidFill>
              <a:schemeClr val="accent4"/>
            </a:solidFill>
            <a:ln>
              <a:noFill/>
            </a:ln>
            <a:effectLst/>
          </c:spPr>
          <c:invertIfNegative val="0"/>
          <c:cat>
            <c:numRef>
              <c:f>'Distribution of Ratings'!$D$7:$D$11</c:f>
              <c:numCache>
                <c:formatCode>General</c:formatCode>
                <c:ptCount val="5"/>
                <c:pt idx="0">
                  <c:v>1</c:v>
                </c:pt>
                <c:pt idx="1">
                  <c:v>2</c:v>
                </c:pt>
                <c:pt idx="2">
                  <c:v>3</c:v>
                </c:pt>
                <c:pt idx="3">
                  <c:v>4</c:v>
                </c:pt>
                <c:pt idx="4">
                  <c:v>5</c:v>
                </c:pt>
              </c:numCache>
            </c:numRef>
          </c:cat>
          <c:val>
            <c:numRef>
              <c:f>'Distribution of Ratings'!$F$7:$F$11</c:f>
              <c:numCache>
                <c:formatCode>0%</c:formatCode>
                <c:ptCount val="5"/>
                <c:pt idx="0">
                  <c:v>9.1947633405693341E-2</c:v>
                </c:pt>
                <c:pt idx="1">
                  <c:v>5.2368353463956629E-2</c:v>
                </c:pt>
                <c:pt idx="2">
                  <c:v>7.5010466985895072E-2</c:v>
                </c:pt>
                <c:pt idx="3">
                  <c:v>0.14188483149032288</c:v>
                </c:pt>
                <c:pt idx="4">
                  <c:v>0.63878871465413212</c:v>
                </c:pt>
              </c:numCache>
            </c:numRef>
          </c:val>
          <c:extLst>
            <c:ext xmlns:c16="http://schemas.microsoft.com/office/drawing/2014/chart" uri="{C3380CC4-5D6E-409C-BE32-E72D297353CC}">
              <c16:uniqueId val="{00000000-F05B-46E6-8FC4-717046731717}"/>
            </c:ext>
          </c:extLst>
        </c:ser>
        <c:dLbls>
          <c:showLegendKey val="0"/>
          <c:showVal val="0"/>
          <c:showCatName val="0"/>
          <c:showSerName val="0"/>
          <c:showPercent val="0"/>
          <c:showBubbleSize val="0"/>
        </c:dLbls>
        <c:gapWidth val="80"/>
        <c:overlap val="-27"/>
        <c:axId val="1693507456"/>
        <c:axId val="2047436880"/>
      </c:barChart>
      <c:catAx>
        <c:axId val="1693507456"/>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47436880"/>
        <c:crosses val="autoZero"/>
        <c:auto val="1"/>
        <c:lblAlgn val="ctr"/>
        <c:lblOffset val="100"/>
        <c:noMultiLvlLbl val="0"/>
      </c:catAx>
      <c:valAx>
        <c:axId val="2047436880"/>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3507456"/>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'Rate affect Helpfulness'!$D$14</c:f>
              <c:strCache>
                <c:ptCount val="1"/>
                <c:pt idx="0">
                  <c:v>Helpful</c:v>
                </c:pt>
              </c:strCache>
            </c:strRef>
          </c:tx>
          <c:spPr>
            <a:solidFill>
              <a:schemeClr val="accent4"/>
            </a:solidFill>
            <a:ln>
              <a:noFill/>
            </a:ln>
            <a:effectLst/>
          </c:spPr>
          <c:invertIfNegative val="0"/>
          <c:cat>
            <c:numRef>
              <c:f>'Rate affect Helpfulness'!$C$15:$C$19</c:f>
              <c:numCache>
                <c:formatCode>General</c:formatCode>
                <c:ptCount val="5"/>
                <c:pt idx="0">
                  <c:v>1</c:v>
                </c:pt>
                <c:pt idx="1">
                  <c:v>2</c:v>
                </c:pt>
                <c:pt idx="2">
                  <c:v>3</c:v>
                </c:pt>
                <c:pt idx="3">
                  <c:v>4</c:v>
                </c:pt>
                <c:pt idx="4">
                  <c:v>5</c:v>
                </c:pt>
              </c:numCache>
            </c:numRef>
          </c:cat>
          <c:val>
            <c:numRef>
              <c:f>'Rate affect Helpfulness'!$D$15:$D$19</c:f>
              <c:numCache>
                <c:formatCode>0%</c:formatCode>
                <c:ptCount val="5"/>
                <c:pt idx="0">
                  <c:v>0.3407329633518324</c:v>
                </c:pt>
                <c:pt idx="1">
                  <c:v>0.38732063657709365</c:v>
                </c:pt>
                <c:pt idx="2">
                  <c:v>0.47635958211173968</c:v>
                </c:pt>
                <c:pt idx="3">
                  <c:v>0.70635886021894978</c:v>
                </c:pt>
                <c:pt idx="4">
                  <c:v>0.81049331269595581</c:v>
                </c:pt>
              </c:numCache>
            </c:numRef>
          </c:val>
          <c:extLst>
            <c:ext xmlns:c16="http://schemas.microsoft.com/office/drawing/2014/chart" uri="{C3380CC4-5D6E-409C-BE32-E72D297353CC}">
              <c16:uniqueId val="{00000000-5F0C-450E-825C-7681CF3C7895}"/>
            </c:ext>
          </c:extLst>
        </c:ser>
        <c:ser>
          <c:idx val="1"/>
          <c:order val="1"/>
          <c:tx>
            <c:strRef>
              <c:f>'Rate affect Helpfulness'!$E$14</c:f>
              <c:strCache>
                <c:ptCount val="1"/>
                <c:pt idx="0">
                  <c:v>Not helpful</c:v>
                </c:pt>
              </c:strCache>
            </c:strRef>
          </c:tx>
          <c:spPr>
            <a:solidFill>
              <a:schemeClr val="tx2">
                <a:lumMod val="40000"/>
                <a:lumOff val="60000"/>
              </a:schemeClr>
            </a:solidFill>
            <a:ln>
              <a:noFill/>
            </a:ln>
            <a:effectLst/>
          </c:spPr>
          <c:invertIfNegative val="0"/>
          <c:cat>
            <c:numRef>
              <c:f>'Rate affect Helpfulness'!$C$15:$C$19</c:f>
              <c:numCache>
                <c:formatCode>General</c:formatCode>
                <c:ptCount val="5"/>
                <c:pt idx="0">
                  <c:v>1</c:v>
                </c:pt>
                <c:pt idx="1">
                  <c:v>2</c:v>
                </c:pt>
                <c:pt idx="2">
                  <c:v>3</c:v>
                </c:pt>
                <c:pt idx="3">
                  <c:v>4</c:v>
                </c:pt>
                <c:pt idx="4">
                  <c:v>5</c:v>
                </c:pt>
              </c:numCache>
            </c:numRef>
          </c:cat>
          <c:val>
            <c:numRef>
              <c:f>'Rate affect Helpfulness'!$E$15:$E$19</c:f>
              <c:numCache>
                <c:formatCode>0%</c:formatCode>
                <c:ptCount val="5"/>
                <c:pt idx="0">
                  <c:v>0.65926703664816755</c:v>
                </c:pt>
                <c:pt idx="1">
                  <c:v>0.6126793634229063</c:v>
                </c:pt>
                <c:pt idx="2">
                  <c:v>0.52364041788826032</c:v>
                </c:pt>
                <c:pt idx="3">
                  <c:v>0.29364113978105022</c:v>
                </c:pt>
                <c:pt idx="4">
                  <c:v>0.18950668730404413</c:v>
                </c:pt>
              </c:numCache>
            </c:numRef>
          </c:val>
          <c:extLst>
            <c:ext xmlns:c16="http://schemas.microsoft.com/office/drawing/2014/chart" uri="{C3380CC4-5D6E-409C-BE32-E72D297353CC}">
              <c16:uniqueId val="{00000001-5F0C-450E-825C-7681CF3C7895}"/>
            </c:ext>
          </c:extLst>
        </c:ser>
        <c:dLbls>
          <c:showLegendKey val="0"/>
          <c:showVal val="0"/>
          <c:showCatName val="0"/>
          <c:showSerName val="0"/>
          <c:showPercent val="0"/>
          <c:showBubbleSize val="0"/>
        </c:dLbls>
        <c:gapWidth val="200"/>
        <c:axId val="1587976528"/>
        <c:axId val="1613859904"/>
      </c:barChart>
      <c:catAx>
        <c:axId val="1587976528"/>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613859904"/>
        <c:crosses val="autoZero"/>
        <c:auto val="1"/>
        <c:lblAlgn val="ctr"/>
        <c:lblOffset val="100"/>
        <c:noMultiLvlLbl val="0"/>
      </c:catAx>
      <c:valAx>
        <c:axId val="161385990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587976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06565551235216"/>
          <c:y val="4.3768484682157383E-2"/>
          <c:w val="0.80511933409770386"/>
          <c:h val="0.64495609152703104"/>
        </c:manualLayout>
      </c:layout>
      <c:barChart>
        <c:barDir val="col"/>
        <c:grouping val="clustered"/>
        <c:varyColors val="0"/>
        <c:ser>
          <c:idx val="0"/>
          <c:order val="0"/>
          <c:tx>
            <c:strRef>
              <c:f>Sheet1!$C$6</c:f>
              <c:strCache>
                <c:ptCount val="1"/>
                <c:pt idx="0">
                  <c:v>Frequent</c:v>
                </c:pt>
              </c:strCache>
            </c:strRef>
          </c:tx>
          <c:spPr>
            <a:solidFill>
              <a:schemeClr val="accent4"/>
            </a:solidFill>
            <a:ln>
              <a:noFill/>
            </a:ln>
            <a:effectLst/>
          </c:spPr>
          <c:invertIfNegative val="0"/>
          <c:cat>
            <c:numRef>
              <c:f>Sheet1!$B$7:$B$11</c:f>
              <c:numCache>
                <c:formatCode>General</c:formatCode>
                <c:ptCount val="5"/>
                <c:pt idx="0">
                  <c:v>1</c:v>
                </c:pt>
                <c:pt idx="1">
                  <c:v>2</c:v>
                </c:pt>
                <c:pt idx="2">
                  <c:v>3</c:v>
                </c:pt>
                <c:pt idx="3">
                  <c:v>4</c:v>
                </c:pt>
                <c:pt idx="4">
                  <c:v>5</c:v>
                </c:pt>
              </c:numCache>
            </c:numRef>
          </c:cat>
          <c:val>
            <c:numRef>
              <c:f>Sheet1!$C$7:$C$11</c:f>
              <c:numCache>
                <c:formatCode>0%</c:formatCode>
                <c:ptCount val="5"/>
                <c:pt idx="0">
                  <c:v>5.5E-2</c:v>
                </c:pt>
                <c:pt idx="1">
                  <c:v>4.4999999999999998E-2</c:v>
                </c:pt>
                <c:pt idx="2">
                  <c:v>0.1</c:v>
                </c:pt>
                <c:pt idx="3">
                  <c:v>0.21</c:v>
                </c:pt>
                <c:pt idx="4">
                  <c:v>0.59</c:v>
                </c:pt>
              </c:numCache>
            </c:numRef>
          </c:val>
          <c:extLst>
            <c:ext xmlns:c16="http://schemas.microsoft.com/office/drawing/2014/chart" uri="{C3380CC4-5D6E-409C-BE32-E72D297353CC}">
              <c16:uniqueId val="{00000000-DB89-4214-B7DC-9EEE6C8A7DA7}"/>
            </c:ext>
          </c:extLst>
        </c:ser>
        <c:ser>
          <c:idx val="1"/>
          <c:order val="1"/>
          <c:tx>
            <c:strRef>
              <c:f>Sheet1!$D$6</c:f>
              <c:strCache>
                <c:ptCount val="1"/>
                <c:pt idx="0">
                  <c:v>Not Frequent</c:v>
                </c:pt>
              </c:strCache>
            </c:strRef>
          </c:tx>
          <c:spPr>
            <a:solidFill>
              <a:schemeClr val="accent1">
                <a:lumMod val="40000"/>
                <a:lumOff val="60000"/>
              </a:schemeClr>
            </a:solidFill>
            <a:ln>
              <a:noFill/>
            </a:ln>
            <a:effectLst/>
          </c:spPr>
          <c:invertIfNegative val="0"/>
          <c:cat>
            <c:numRef>
              <c:f>Sheet1!$B$7:$B$11</c:f>
              <c:numCache>
                <c:formatCode>General</c:formatCode>
                <c:ptCount val="5"/>
                <c:pt idx="0">
                  <c:v>1</c:v>
                </c:pt>
                <c:pt idx="1">
                  <c:v>2</c:v>
                </c:pt>
                <c:pt idx="2">
                  <c:v>3</c:v>
                </c:pt>
                <c:pt idx="3">
                  <c:v>4</c:v>
                </c:pt>
                <c:pt idx="4">
                  <c:v>5</c:v>
                </c:pt>
              </c:numCache>
            </c:numRef>
          </c:cat>
          <c:val>
            <c:numRef>
              <c:f>Sheet1!$D$7:$D$11</c:f>
              <c:numCache>
                <c:formatCode>0%</c:formatCode>
                <c:ptCount val="5"/>
                <c:pt idx="0">
                  <c:v>0.1</c:v>
                </c:pt>
                <c:pt idx="1">
                  <c:v>5.5E-2</c:v>
                </c:pt>
                <c:pt idx="2">
                  <c:v>7.4999999999999997E-2</c:v>
                </c:pt>
                <c:pt idx="3">
                  <c:v>0.14000000000000001</c:v>
                </c:pt>
                <c:pt idx="4">
                  <c:v>0.63</c:v>
                </c:pt>
              </c:numCache>
            </c:numRef>
          </c:val>
          <c:extLst>
            <c:ext xmlns:c16="http://schemas.microsoft.com/office/drawing/2014/chart" uri="{C3380CC4-5D6E-409C-BE32-E72D297353CC}">
              <c16:uniqueId val="{00000001-DB89-4214-B7DC-9EEE6C8A7DA7}"/>
            </c:ext>
          </c:extLst>
        </c:ser>
        <c:dLbls>
          <c:showLegendKey val="0"/>
          <c:showVal val="0"/>
          <c:showCatName val="0"/>
          <c:showSerName val="0"/>
          <c:showPercent val="0"/>
          <c:showBubbleSize val="0"/>
        </c:dLbls>
        <c:gapWidth val="200"/>
        <c:axId val="1216521216"/>
        <c:axId val="1214750112"/>
      </c:barChart>
      <c:catAx>
        <c:axId val="1216521216"/>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14750112"/>
        <c:crosses val="autoZero"/>
        <c:auto val="1"/>
        <c:lblAlgn val="ctr"/>
        <c:lblOffset val="100"/>
        <c:noMultiLvlLbl val="0"/>
      </c:catAx>
      <c:valAx>
        <c:axId val="121475011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216521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Sheet6!$E$7</c:f>
              <c:strCache>
                <c:ptCount val="1"/>
                <c:pt idx="0">
                  <c:v>Not Frequent Reviewer</c:v>
                </c:pt>
              </c:strCache>
            </c:strRef>
          </c:tx>
          <c:spPr>
            <a:solidFill>
              <a:schemeClr val="tx2">
                <a:lumMod val="40000"/>
                <a:lumOff val="60000"/>
              </a:schemeClr>
            </a:solidFill>
            <a:ln>
              <a:noFill/>
            </a:ln>
            <a:effectLst/>
          </c:spPr>
          <c:invertIfNegative val="0"/>
          <c:cat>
            <c:strRef>
              <c:f>Sheet6!$D$8:$D$11</c:f>
              <c:strCache>
                <c:ptCount val="4"/>
                <c:pt idx="0">
                  <c:v>Not vote</c:v>
                </c:pt>
                <c:pt idx="1">
                  <c:v>&lt;0.25</c:v>
                </c:pt>
                <c:pt idx="2">
                  <c:v>0.25-0.75</c:v>
                </c:pt>
                <c:pt idx="3">
                  <c:v>&gt;0.75</c:v>
                </c:pt>
              </c:strCache>
            </c:strRef>
          </c:cat>
          <c:val>
            <c:numRef>
              <c:f>Sheet6!$E$8:$E$11</c:f>
              <c:numCache>
                <c:formatCode>0%</c:formatCode>
                <c:ptCount val="4"/>
                <c:pt idx="0">
                  <c:v>0.47</c:v>
                </c:pt>
                <c:pt idx="1">
                  <c:v>7.0000000000000007E-2</c:v>
                </c:pt>
                <c:pt idx="2">
                  <c:v>0.1</c:v>
                </c:pt>
                <c:pt idx="3">
                  <c:v>0.36</c:v>
                </c:pt>
              </c:numCache>
            </c:numRef>
          </c:val>
          <c:extLst>
            <c:ext xmlns:c16="http://schemas.microsoft.com/office/drawing/2014/chart" uri="{C3380CC4-5D6E-409C-BE32-E72D297353CC}">
              <c16:uniqueId val="{00000000-6E48-44A5-B3F2-D14A46C18A15}"/>
            </c:ext>
          </c:extLst>
        </c:ser>
        <c:ser>
          <c:idx val="1"/>
          <c:order val="1"/>
          <c:tx>
            <c:strRef>
              <c:f>Sheet6!$F$7</c:f>
              <c:strCache>
                <c:ptCount val="1"/>
                <c:pt idx="0">
                  <c:v>Frequent Reviewer</c:v>
                </c:pt>
              </c:strCache>
            </c:strRef>
          </c:tx>
          <c:spPr>
            <a:solidFill>
              <a:schemeClr val="accent4"/>
            </a:solidFill>
            <a:ln>
              <a:noFill/>
            </a:ln>
            <a:effectLst/>
          </c:spPr>
          <c:invertIfNegative val="0"/>
          <c:cat>
            <c:strRef>
              <c:f>Sheet6!$D$8:$D$11</c:f>
              <c:strCache>
                <c:ptCount val="4"/>
                <c:pt idx="0">
                  <c:v>Not vote</c:v>
                </c:pt>
                <c:pt idx="1">
                  <c:v>&lt;0.25</c:v>
                </c:pt>
                <c:pt idx="2">
                  <c:v>0.25-0.75</c:v>
                </c:pt>
                <c:pt idx="3">
                  <c:v>&gt;0.75</c:v>
                </c:pt>
              </c:strCache>
            </c:strRef>
          </c:cat>
          <c:val>
            <c:numRef>
              <c:f>Sheet6!$F$8:$F$11</c:f>
              <c:numCache>
                <c:formatCode>0%</c:formatCode>
                <c:ptCount val="4"/>
                <c:pt idx="0">
                  <c:v>0.41</c:v>
                </c:pt>
                <c:pt idx="1">
                  <c:v>0.06</c:v>
                </c:pt>
                <c:pt idx="2">
                  <c:v>0.11</c:v>
                </c:pt>
                <c:pt idx="3">
                  <c:v>0.42</c:v>
                </c:pt>
              </c:numCache>
            </c:numRef>
          </c:val>
          <c:extLst>
            <c:ext xmlns:c16="http://schemas.microsoft.com/office/drawing/2014/chart" uri="{C3380CC4-5D6E-409C-BE32-E72D297353CC}">
              <c16:uniqueId val="{00000001-6E48-44A5-B3F2-D14A46C18A15}"/>
            </c:ext>
          </c:extLst>
        </c:ser>
        <c:dLbls>
          <c:showLegendKey val="0"/>
          <c:showVal val="0"/>
          <c:showCatName val="0"/>
          <c:showSerName val="0"/>
          <c:showPercent val="0"/>
          <c:showBubbleSize val="0"/>
        </c:dLbls>
        <c:gapWidth val="200"/>
        <c:axId val="1734167952"/>
        <c:axId val="1631325456"/>
      </c:barChart>
      <c:catAx>
        <c:axId val="1734167952"/>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631325456"/>
        <c:crosses val="autoZero"/>
        <c:auto val="1"/>
        <c:lblAlgn val="ctr"/>
        <c:lblOffset val="100"/>
        <c:noMultiLvlLbl val="0"/>
      </c:catAx>
      <c:valAx>
        <c:axId val="163132545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734167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143094192089854"/>
          <c:y val="3.2707432265477947E-2"/>
          <c:w val="0.7764799816857707"/>
          <c:h val="0.72024251238978765"/>
        </c:manualLayout>
      </c:layout>
      <c:barChart>
        <c:barDir val="col"/>
        <c:grouping val="clustered"/>
        <c:varyColors val="0"/>
        <c:ser>
          <c:idx val="0"/>
          <c:order val="0"/>
          <c:tx>
            <c:strRef>
              <c:f>'Distribution Of helpfulness'!$K$13</c:f>
              <c:strCache>
                <c:ptCount val="1"/>
                <c:pt idx="0">
                  <c:v>Percent</c:v>
                </c:pt>
              </c:strCache>
            </c:strRef>
          </c:tx>
          <c:spPr>
            <a:solidFill>
              <a:schemeClr val="accent4"/>
            </a:solidFill>
            <a:ln>
              <a:noFill/>
            </a:ln>
            <a:effectLst/>
          </c:spPr>
          <c:invertIfNegative val="0"/>
          <c:cat>
            <c:strRef>
              <c:f>'Distribution Of helpfulness'!$J$14:$J$18</c:f>
              <c:strCache>
                <c:ptCount val="5"/>
                <c:pt idx="0">
                  <c:v>0</c:v>
                </c:pt>
                <c:pt idx="1">
                  <c:v>0-0.25</c:v>
                </c:pt>
                <c:pt idx="2">
                  <c:v>0.25-0.75</c:v>
                </c:pt>
                <c:pt idx="3">
                  <c:v>&gt;0.75</c:v>
                </c:pt>
                <c:pt idx="4">
                  <c:v>Not Voted</c:v>
                </c:pt>
              </c:strCache>
            </c:strRef>
          </c:cat>
          <c:val>
            <c:numRef>
              <c:f>'Distribution Of helpfulness'!$K$14:$K$18</c:f>
              <c:numCache>
                <c:formatCode>0%</c:formatCode>
                <c:ptCount val="5"/>
                <c:pt idx="0">
                  <c:v>5.9413778423583967E-2</c:v>
                </c:pt>
                <c:pt idx="1">
                  <c:v>1.1668490326394044E-2</c:v>
                </c:pt>
                <c:pt idx="2">
                  <c:v>9.7033357140595369E-2</c:v>
                </c:pt>
                <c:pt idx="3">
                  <c:v>0.35682042874181552</c:v>
                </c:pt>
                <c:pt idx="4">
                  <c:v>0.4750639453676111</c:v>
                </c:pt>
              </c:numCache>
            </c:numRef>
          </c:val>
          <c:extLst>
            <c:ext xmlns:c16="http://schemas.microsoft.com/office/drawing/2014/chart" uri="{C3380CC4-5D6E-409C-BE32-E72D297353CC}">
              <c16:uniqueId val="{00000000-6149-450A-AC9B-43B2CD900C9E}"/>
            </c:ext>
          </c:extLst>
        </c:ser>
        <c:dLbls>
          <c:showLegendKey val="0"/>
          <c:showVal val="0"/>
          <c:showCatName val="0"/>
          <c:showSerName val="0"/>
          <c:showPercent val="0"/>
          <c:showBubbleSize val="0"/>
        </c:dLbls>
        <c:gapWidth val="80"/>
        <c:overlap val="37"/>
        <c:axId val="1587984128"/>
        <c:axId val="1592335824"/>
      </c:barChart>
      <c:catAx>
        <c:axId val="1587984128"/>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592335824"/>
        <c:crosses val="autoZero"/>
        <c:auto val="1"/>
        <c:lblAlgn val="ctr"/>
        <c:lblOffset val="100"/>
        <c:noMultiLvlLbl val="0"/>
      </c:catAx>
      <c:valAx>
        <c:axId val="1592335824"/>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Percent of Reviews</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587984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a:t>Rating Sentiment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Sheet1!$B$1</c:f>
              <c:strCache>
                <c:ptCount val="1"/>
                <c:pt idx="0">
                  <c:v>Positive</c:v>
                </c:pt>
              </c:strCache>
            </c:strRef>
          </c:tx>
          <c:spPr>
            <a:solidFill>
              <a:srgbClr val="75879F"/>
            </a:solidFill>
            <a:ln>
              <a:noFill/>
            </a:ln>
            <a:effectLst/>
          </c:spPr>
          <c:invertIfNegative val="0"/>
          <c:cat>
            <c:strRef>
              <c:f>Sheet1!$A$2:$A$6</c:f>
              <c:strCache>
                <c:ptCount val="5"/>
                <c:pt idx="0">
                  <c:v>1-star</c:v>
                </c:pt>
                <c:pt idx="1">
                  <c:v>2-star</c:v>
                </c:pt>
                <c:pt idx="2">
                  <c:v>3-star</c:v>
                </c:pt>
                <c:pt idx="3">
                  <c:v>4-star</c:v>
                </c:pt>
                <c:pt idx="4">
                  <c:v>5-star</c:v>
                </c:pt>
              </c:strCache>
            </c:strRef>
          </c:cat>
          <c:val>
            <c:numRef>
              <c:f>Sheet1!$B$2:$B$6</c:f>
              <c:numCache>
                <c:formatCode>General</c:formatCode>
                <c:ptCount val="5"/>
                <c:pt idx="0">
                  <c:v>20066</c:v>
                </c:pt>
                <c:pt idx="1">
                  <c:v>14371</c:v>
                </c:pt>
                <c:pt idx="2">
                  <c:v>24741</c:v>
                </c:pt>
                <c:pt idx="3">
                  <c:v>49019</c:v>
                </c:pt>
                <c:pt idx="4">
                  <c:v>223487</c:v>
                </c:pt>
              </c:numCache>
            </c:numRef>
          </c:val>
          <c:extLst>
            <c:ext xmlns:c16="http://schemas.microsoft.com/office/drawing/2014/chart" uri="{C3380CC4-5D6E-409C-BE32-E72D297353CC}">
              <c16:uniqueId val="{00000000-3252-449E-9A64-6E8311C730CF}"/>
            </c:ext>
          </c:extLst>
        </c:ser>
        <c:ser>
          <c:idx val="1"/>
          <c:order val="1"/>
          <c:tx>
            <c:strRef>
              <c:f>Sheet1!$C$1</c:f>
              <c:strCache>
                <c:ptCount val="1"/>
                <c:pt idx="0">
                  <c:v>Negative</c:v>
                </c:pt>
              </c:strCache>
            </c:strRef>
          </c:tx>
          <c:spPr>
            <a:solidFill>
              <a:srgbClr val="FFC000"/>
            </a:solidFill>
            <a:ln>
              <a:noFill/>
            </a:ln>
            <a:effectLst/>
          </c:spPr>
          <c:invertIfNegative val="0"/>
          <c:cat>
            <c:strRef>
              <c:f>Sheet1!$A$2:$A$6</c:f>
              <c:strCache>
                <c:ptCount val="5"/>
                <c:pt idx="0">
                  <c:v>1-star</c:v>
                </c:pt>
                <c:pt idx="1">
                  <c:v>2-star</c:v>
                </c:pt>
                <c:pt idx="2">
                  <c:v>3-star</c:v>
                </c:pt>
                <c:pt idx="3">
                  <c:v>4-star</c:v>
                </c:pt>
                <c:pt idx="4">
                  <c:v>5-star</c:v>
                </c:pt>
              </c:strCache>
            </c:strRef>
          </c:cat>
          <c:val>
            <c:numRef>
              <c:f>Sheet1!$C$2:$C$6</c:f>
              <c:numCache>
                <c:formatCode>General</c:formatCode>
                <c:ptCount val="5"/>
                <c:pt idx="0">
                  <c:v>167245</c:v>
                </c:pt>
                <c:pt idx="1">
                  <c:v>81359</c:v>
                </c:pt>
                <c:pt idx="2">
                  <c:v>101757</c:v>
                </c:pt>
                <c:pt idx="3">
                  <c:v>160136</c:v>
                </c:pt>
                <c:pt idx="4">
                  <c:v>524085</c:v>
                </c:pt>
              </c:numCache>
            </c:numRef>
          </c:val>
          <c:extLst>
            <c:ext xmlns:c16="http://schemas.microsoft.com/office/drawing/2014/chart" uri="{C3380CC4-5D6E-409C-BE32-E72D297353CC}">
              <c16:uniqueId val="{00000001-3252-449E-9A64-6E8311C730CF}"/>
            </c:ext>
          </c:extLst>
        </c:ser>
        <c:dLbls>
          <c:showLegendKey val="0"/>
          <c:showVal val="0"/>
          <c:showCatName val="0"/>
          <c:showSerName val="0"/>
          <c:showPercent val="0"/>
          <c:showBubbleSize val="0"/>
        </c:dLbls>
        <c:gapWidth val="150"/>
        <c:overlap val="100"/>
        <c:axId val="442483104"/>
        <c:axId val="442488024"/>
      </c:barChart>
      <c:catAx>
        <c:axId val="442483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2488024"/>
        <c:crosses val="autoZero"/>
        <c:auto val="1"/>
        <c:lblAlgn val="ctr"/>
        <c:lblOffset val="100"/>
        <c:noMultiLvlLbl val="0"/>
      </c:catAx>
      <c:valAx>
        <c:axId val="4424880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2483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838201" y="2289035"/>
            <a:ext cx="10514012" cy="2347938"/>
          </a:xfrm>
        </p:spPr>
        <p:txBody>
          <a:bodyPr anchor="b"/>
          <a:lstStyle>
            <a:lvl1pPr algn="ctr">
              <a:defRPr sz="6000">
                <a:solidFill>
                  <a:srgbClr val="FFC000"/>
                </a:solidFill>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0574B0DF-C219-4D9A-90D2-AEABFDE0C2A5}" type="datetimeFigureOut">
              <a:rPr lang="zh-CN" altLang="en-US" smtClean="0"/>
              <a:t>2019/5/7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262B6A-0EEB-4289-B21F-5F3B72DD7B06}" type="slidenum">
              <a:rPr lang="zh-CN" altLang="en-US" smtClean="0"/>
              <a:t>‹#›</a:t>
            </a:fld>
            <a:endParaRPr lang="zh-CN" altLang="en-US"/>
          </a:p>
        </p:txBody>
      </p:sp>
      <p:sp>
        <p:nvSpPr>
          <p:cNvPr id="54" name="Freeform 14"/>
          <p:cNvSpPr>
            <a:spLocks noEditPoints="1"/>
          </p:cNvSpPr>
          <p:nvPr userDrawn="1"/>
        </p:nvSpPr>
        <p:spPr bwMode="auto">
          <a:xfrm>
            <a:off x="5314218" y="1529407"/>
            <a:ext cx="1563504" cy="1519255"/>
          </a:xfrm>
          <a:custGeom>
            <a:avLst/>
            <a:gdLst>
              <a:gd name="T0" fmla="*/ 1107 w 1378"/>
              <a:gd name="T1" fmla="*/ 0 h 1339"/>
              <a:gd name="T2" fmla="*/ 272 w 1378"/>
              <a:gd name="T3" fmla="*/ 0 h 1339"/>
              <a:gd name="T4" fmla="*/ 0 w 1378"/>
              <a:gd name="T5" fmla="*/ 397 h 1339"/>
              <a:gd name="T6" fmla="*/ 689 w 1378"/>
              <a:gd name="T7" fmla="*/ 1339 h 1339"/>
              <a:gd name="T8" fmla="*/ 1378 w 1378"/>
              <a:gd name="T9" fmla="*/ 397 h 1339"/>
              <a:gd name="T10" fmla="*/ 1107 w 1378"/>
              <a:gd name="T11" fmla="*/ 0 h 1339"/>
              <a:gd name="T12" fmla="*/ 1274 w 1378"/>
              <a:gd name="T13" fmla="*/ 376 h 1339"/>
              <a:gd name="T14" fmla="*/ 981 w 1378"/>
              <a:gd name="T15" fmla="*/ 376 h 1339"/>
              <a:gd name="T16" fmla="*/ 1086 w 1378"/>
              <a:gd name="T17" fmla="*/ 104 h 1339"/>
              <a:gd name="T18" fmla="*/ 1274 w 1378"/>
              <a:gd name="T19" fmla="*/ 376 h 1339"/>
              <a:gd name="T20" fmla="*/ 1044 w 1378"/>
              <a:gd name="T21" fmla="*/ 83 h 1339"/>
              <a:gd name="T22" fmla="*/ 919 w 1378"/>
              <a:gd name="T23" fmla="*/ 355 h 1339"/>
              <a:gd name="T24" fmla="*/ 752 w 1378"/>
              <a:gd name="T25" fmla="*/ 83 h 1339"/>
              <a:gd name="T26" fmla="*/ 1044 w 1378"/>
              <a:gd name="T27" fmla="*/ 83 h 1339"/>
              <a:gd name="T28" fmla="*/ 877 w 1378"/>
              <a:gd name="T29" fmla="*/ 376 h 1339"/>
              <a:gd name="T30" fmla="*/ 522 w 1378"/>
              <a:gd name="T31" fmla="*/ 376 h 1339"/>
              <a:gd name="T32" fmla="*/ 689 w 1378"/>
              <a:gd name="T33" fmla="*/ 104 h 1339"/>
              <a:gd name="T34" fmla="*/ 877 w 1378"/>
              <a:gd name="T35" fmla="*/ 376 h 1339"/>
              <a:gd name="T36" fmla="*/ 627 w 1378"/>
              <a:gd name="T37" fmla="*/ 83 h 1339"/>
              <a:gd name="T38" fmla="*/ 480 w 1378"/>
              <a:gd name="T39" fmla="*/ 334 h 1339"/>
              <a:gd name="T40" fmla="*/ 334 w 1378"/>
              <a:gd name="T41" fmla="*/ 83 h 1339"/>
              <a:gd name="T42" fmla="*/ 627 w 1378"/>
              <a:gd name="T43" fmla="*/ 83 h 1339"/>
              <a:gd name="T44" fmla="*/ 292 w 1378"/>
              <a:gd name="T45" fmla="*/ 104 h 1339"/>
              <a:gd name="T46" fmla="*/ 439 w 1378"/>
              <a:gd name="T47" fmla="*/ 376 h 1339"/>
              <a:gd name="T48" fmla="*/ 105 w 1378"/>
              <a:gd name="T49" fmla="*/ 376 h 1339"/>
              <a:gd name="T50" fmla="*/ 292 w 1378"/>
              <a:gd name="T51" fmla="*/ 104 h 1339"/>
              <a:gd name="T52" fmla="*/ 105 w 1378"/>
              <a:gd name="T53" fmla="*/ 418 h 1339"/>
              <a:gd name="T54" fmla="*/ 459 w 1378"/>
              <a:gd name="T55" fmla="*/ 418 h 1339"/>
              <a:gd name="T56" fmla="*/ 627 w 1378"/>
              <a:gd name="T57" fmla="*/ 1109 h 1339"/>
              <a:gd name="T58" fmla="*/ 105 w 1378"/>
              <a:gd name="T59" fmla="*/ 418 h 1339"/>
              <a:gd name="T60" fmla="*/ 522 w 1378"/>
              <a:gd name="T61" fmla="*/ 418 h 1339"/>
              <a:gd name="T62" fmla="*/ 898 w 1378"/>
              <a:gd name="T63" fmla="*/ 418 h 1339"/>
              <a:gd name="T64" fmla="*/ 689 w 1378"/>
              <a:gd name="T65" fmla="*/ 1151 h 1339"/>
              <a:gd name="T66" fmla="*/ 522 w 1378"/>
              <a:gd name="T67" fmla="*/ 418 h 1339"/>
              <a:gd name="T68" fmla="*/ 773 w 1378"/>
              <a:gd name="T69" fmla="*/ 1088 h 1339"/>
              <a:gd name="T70" fmla="*/ 961 w 1378"/>
              <a:gd name="T71" fmla="*/ 418 h 1339"/>
              <a:gd name="T72" fmla="*/ 1274 w 1378"/>
              <a:gd name="T73" fmla="*/ 418 h 1339"/>
              <a:gd name="T74" fmla="*/ 773 w 1378"/>
              <a:gd name="T75" fmla="*/ 1088 h 1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8" h="1339">
                <a:moveTo>
                  <a:pt x="1107" y="0"/>
                </a:moveTo>
                <a:lnTo>
                  <a:pt x="272" y="0"/>
                </a:lnTo>
                <a:lnTo>
                  <a:pt x="0" y="397"/>
                </a:lnTo>
                <a:lnTo>
                  <a:pt x="689" y="1339"/>
                </a:lnTo>
                <a:lnTo>
                  <a:pt x="1378" y="397"/>
                </a:lnTo>
                <a:lnTo>
                  <a:pt x="1107" y="0"/>
                </a:lnTo>
                <a:close/>
                <a:moveTo>
                  <a:pt x="1274" y="376"/>
                </a:moveTo>
                <a:lnTo>
                  <a:pt x="981" y="376"/>
                </a:lnTo>
                <a:lnTo>
                  <a:pt x="1086" y="104"/>
                </a:lnTo>
                <a:lnTo>
                  <a:pt x="1274" y="376"/>
                </a:lnTo>
                <a:close/>
                <a:moveTo>
                  <a:pt x="1044" y="83"/>
                </a:moveTo>
                <a:lnTo>
                  <a:pt x="919" y="355"/>
                </a:lnTo>
                <a:lnTo>
                  <a:pt x="752" y="83"/>
                </a:lnTo>
                <a:lnTo>
                  <a:pt x="1044" y="83"/>
                </a:lnTo>
                <a:close/>
                <a:moveTo>
                  <a:pt x="877" y="376"/>
                </a:moveTo>
                <a:lnTo>
                  <a:pt x="522" y="376"/>
                </a:lnTo>
                <a:lnTo>
                  <a:pt x="689" y="104"/>
                </a:lnTo>
                <a:lnTo>
                  <a:pt x="877" y="376"/>
                </a:lnTo>
                <a:close/>
                <a:moveTo>
                  <a:pt x="627" y="83"/>
                </a:moveTo>
                <a:lnTo>
                  <a:pt x="480" y="334"/>
                </a:lnTo>
                <a:lnTo>
                  <a:pt x="334" y="83"/>
                </a:lnTo>
                <a:lnTo>
                  <a:pt x="627" y="83"/>
                </a:lnTo>
                <a:close/>
                <a:moveTo>
                  <a:pt x="292" y="104"/>
                </a:moveTo>
                <a:lnTo>
                  <a:pt x="439" y="376"/>
                </a:lnTo>
                <a:lnTo>
                  <a:pt x="105" y="376"/>
                </a:lnTo>
                <a:lnTo>
                  <a:pt x="292" y="104"/>
                </a:lnTo>
                <a:close/>
                <a:moveTo>
                  <a:pt x="105" y="418"/>
                </a:moveTo>
                <a:lnTo>
                  <a:pt x="459" y="418"/>
                </a:lnTo>
                <a:lnTo>
                  <a:pt x="627" y="1109"/>
                </a:lnTo>
                <a:lnTo>
                  <a:pt x="105" y="418"/>
                </a:lnTo>
                <a:close/>
                <a:moveTo>
                  <a:pt x="522" y="418"/>
                </a:moveTo>
                <a:lnTo>
                  <a:pt x="898" y="418"/>
                </a:lnTo>
                <a:lnTo>
                  <a:pt x="689" y="1151"/>
                </a:lnTo>
                <a:lnTo>
                  <a:pt x="522" y="418"/>
                </a:lnTo>
                <a:close/>
                <a:moveTo>
                  <a:pt x="773" y="1088"/>
                </a:moveTo>
                <a:lnTo>
                  <a:pt x="961" y="418"/>
                </a:lnTo>
                <a:lnTo>
                  <a:pt x="1274" y="418"/>
                </a:lnTo>
                <a:lnTo>
                  <a:pt x="773" y="1088"/>
                </a:lnTo>
                <a:close/>
              </a:path>
            </a:pathLst>
          </a:custGeom>
          <a:solidFill>
            <a:srgbClr val="FFC000"/>
          </a:solidFill>
          <a:ln w="57150">
            <a:noFill/>
          </a:ln>
        </p:spPr>
        <p:txBody>
          <a:bodyPr vert="horz" wrap="square" lIns="91440" tIns="45720" rIns="91440" bIns="45720" numCol="1" anchor="t" anchorCtr="0" compatLnSpc="1">
            <a:prstTxWarp prst="textNoShape">
              <a:avLst/>
            </a:prstTxWarp>
          </a:bodyPr>
          <a:lstStyle/>
          <a:p>
            <a:endParaRPr lang="zh-CN" altLang="en-US"/>
          </a:p>
        </p:txBody>
      </p:sp>
      <p:cxnSp>
        <p:nvCxnSpPr>
          <p:cNvPr id="56" name="直接连接符 55"/>
          <p:cNvCxnSpPr/>
          <p:nvPr userDrawn="1"/>
        </p:nvCxnSpPr>
        <p:spPr>
          <a:xfrm>
            <a:off x="3131069" y="3429000"/>
            <a:ext cx="5929802"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755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574B0DF-C219-4D9A-90D2-AEABFDE0C2A5}" type="datetimeFigureOut">
              <a:rPr lang="zh-CN" altLang="en-US" smtClean="0"/>
              <a:t>2019/5/7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262B6A-0EEB-4289-B21F-5F3B72DD7B06}" type="slidenum">
              <a:rPr lang="zh-CN" altLang="en-US" smtClean="0"/>
              <a:t>‹#›</a:t>
            </a:fld>
            <a:endParaRPr lang="zh-CN" altLang="en-US"/>
          </a:p>
        </p:txBody>
      </p:sp>
    </p:spTree>
    <p:extLst>
      <p:ext uri="{BB962C8B-B14F-4D97-AF65-F5344CB8AC3E}">
        <p14:creationId xmlns:p14="http://schemas.microsoft.com/office/powerpoint/2010/main" val="1774257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191F2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42481" y="1312226"/>
            <a:ext cx="6604968" cy="2900497"/>
          </a:xfrm>
        </p:spPr>
        <p:txBody>
          <a:bodyPr anchor="b"/>
          <a:lstStyle>
            <a:lvl1pPr>
              <a:defRPr sz="6000">
                <a:solidFill>
                  <a:schemeClr val="bg1"/>
                </a:solidFill>
              </a:defRPr>
            </a:lvl1pPr>
          </a:lstStyle>
          <a:p>
            <a:r>
              <a:rPr lang="zh-CN" altLang="en-US"/>
              <a:t>单击此处编辑母版标题样式</a:t>
            </a:r>
          </a:p>
        </p:txBody>
      </p:sp>
      <p:sp>
        <p:nvSpPr>
          <p:cNvPr id="4" name="日期占位符 3"/>
          <p:cNvSpPr>
            <a:spLocks noGrp="1"/>
          </p:cNvSpPr>
          <p:nvPr>
            <p:ph type="dt" sz="half" idx="10"/>
          </p:nvPr>
        </p:nvSpPr>
        <p:spPr/>
        <p:txBody>
          <a:bodyPr/>
          <a:lstStyle/>
          <a:p>
            <a:fld id="{0574B0DF-C219-4D9A-90D2-AEABFDE0C2A5}" type="datetimeFigureOut">
              <a:rPr lang="zh-CN" altLang="en-US" smtClean="0"/>
              <a:t>2019/5/7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262B6A-0EEB-4289-B21F-5F3B72DD7B06}" type="slidenum">
              <a:rPr lang="zh-CN" altLang="en-US" smtClean="0"/>
              <a:t>‹#›</a:t>
            </a:fld>
            <a:endParaRPr lang="zh-CN" altLang="en-US"/>
          </a:p>
        </p:txBody>
      </p:sp>
      <p:sp>
        <p:nvSpPr>
          <p:cNvPr id="7" name="Freeform 18"/>
          <p:cNvSpPr>
            <a:spLocks noEditPoints="1"/>
          </p:cNvSpPr>
          <p:nvPr userDrawn="1"/>
        </p:nvSpPr>
        <p:spPr bwMode="auto">
          <a:xfrm>
            <a:off x="2203526" y="1889321"/>
            <a:ext cx="2182490" cy="2633363"/>
          </a:xfrm>
          <a:custGeom>
            <a:avLst/>
            <a:gdLst>
              <a:gd name="T0" fmla="*/ 180 w 280"/>
              <a:gd name="T1" fmla="*/ 43 h 338"/>
              <a:gd name="T2" fmla="*/ 163 w 280"/>
              <a:gd name="T3" fmla="*/ 0 h 338"/>
              <a:gd name="T4" fmla="*/ 196 w 280"/>
              <a:gd name="T5" fmla="*/ 0 h 338"/>
              <a:gd name="T6" fmla="*/ 222 w 280"/>
              <a:gd name="T7" fmla="*/ 43 h 338"/>
              <a:gd name="T8" fmla="*/ 180 w 280"/>
              <a:gd name="T9" fmla="*/ 43 h 338"/>
              <a:gd name="T10" fmla="*/ 168 w 280"/>
              <a:gd name="T11" fmla="*/ 43 h 338"/>
              <a:gd name="T12" fmla="*/ 151 w 280"/>
              <a:gd name="T13" fmla="*/ 0 h 338"/>
              <a:gd name="T14" fmla="*/ 129 w 280"/>
              <a:gd name="T15" fmla="*/ 0 h 338"/>
              <a:gd name="T16" fmla="*/ 112 w 280"/>
              <a:gd name="T17" fmla="*/ 43 h 338"/>
              <a:gd name="T18" fmla="*/ 168 w 280"/>
              <a:gd name="T19" fmla="*/ 43 h 338"/>
              <a:gd name="T20" fmla="*/ 140 w 280"/>
              <a:gd name="T21" fmla="*/ 144 h 338"/>
              <a:gd name="T22" fmla="*/ 169 w 280"/>
              <a:gd name="T23" fmla="*/ 53 h 338"/>
              <a:gd name="T24" fmla="*/ 111 w 280"/>
              <a:gd name="T25" fmla="*/ 53 h 338"/>
              <a:gd name="T26" fmla="*/ 140 w 280"/>
              <a:gd name="T27" fmla="*/ 144 h 338"/>
              <a:gd name="T28" fmla="*/ 117 w 280"/>
              <a:gd name="T29" fmla="*/ 0 h 338"/>
              <a:gd name="T30" fmla="*/ 84 w 280"/>
              <a:gd name="T31" fmla="*/ 0 h 338"/>
              <a:gd name="T32" fmla="*/ 58 w 280"/>
              <a:gd name="T33" fmla="*/ 43 h 338"/>
              <a:gd name="T34" fmla="*/ 100 w 280"/>
              <a:gd name="T35" fmla="*/ 43 h 338"/>
              <a:gd name="T36" fmla="*/ 117 w 280"/>
              <a:gd name="T37" fmla="*/ 0 h 338"/>
              <a:gd name="T38" fmla="*/ 204 w 280"/>
              <a:gd name="T39" fmla="*/ 74 h 338"/>
              <a:gd name="T40" fmla="*/ 220 w 280"/>
              <a:gd name="T41" fmla="*/ 53 h 338"/>
              <a:gd name="T42" fmla="*/ 180 w 280"/>
              <a:gd name="T43" fmla="*/ 53 h 338"/>
              <a:gd name="T44" fmla="*/ 154 w 280"/>
              <a:gd name="T45" fmla="*/ 136 h 338"/>
              <a:gd name="T46" fmla="*/ 191 w 280"/>
              <a:gd name="T47" fmla="*/ 90 h 338"/>
              <a:gd name="T48" fmla="*/ 264 w 280"/>
              <a:gd name="T49" fmla="*/ 203 h 338"/>
              <a:gd name="T50" fmla="*/ 140 w 280"/>
              <a:gd name="T51" fmla="*/ 327 h 338"/>
              <a:gd name="T52" fmla="*/ 16 w 280"/>
              <a:gd name="T53" fmla="*/ 203 h 338"/>
              <a:gd name="T54" fmla="*/ 89 w 280"/>
              <a:gd name="T55" fmla="*/ 90 h 338"/>
              <a:gd name="T56" fmla="*/ 126 w 280"/>
              <a:gd name="T57" fmla="*/ 136 h 338"/>
              <a:gd name="T58" fmla="*/ 100 w 280"/>
              <a:gd name="T59" fmla="*/ 53 h 338"/>
              <a:gd name="T60" fmla="*/ 60 w 280"/>
              <a:gd name="T61" fmla="*/ 53 h 338"/>
              <a:gd name="T62" fmla="*/ 76 w 280"/>
              <a:gd name="T63" fmla="*/ 73 h 338"/>
              <a:gd name="T64" fmla="*/ 0 w 280"/>
              <a:gd name="T65" fmla="*/ 198 h 338"/>
              <a:gd name="T66" fmla="*/ 140 w 280"/>
              <a:gd name="T67" fmla="*/ 338 h 338"/>
              <a:gd name="T68" fmla="*/ 280 w 280"/>
              <a:gd name="T69" fmla="*/ 198 h 338"/>
              <a:gd name="T70" fmla="*/ 204 w 280"/>
              <a:gd name="T71" fmla="*/ 7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0" h="338">
                <a:moveTo>
                  <a:pt x="180" y="43"/>
                </a:moveTo>
                <a:cubicBezTo>
                  <a:pt x="163" y="0"/>
                  <a:pt x="163" y="0"/>
                  <a:pt x="163" y="0"/>
                </a:cubicBezTo>
                <a:cubicBezTo>
                  <a:pt x="196" y="0"/>
                  <a:pt x="196" y="0"/>
                  <a:pt x="196" y="0"/>
                </a:cubicBezTo>
                <a:cubicBezTo>
                  <a:pt x="222" y="43"/>
                  <a:pt x="222" y="43"/>
                  <a:pt x="222" y="43"/>
                </a:cubicBezTo>
                <a:cubicBezTo>
                  <a:pt x="180" y="43"/>
                  <a:pt x="180" y="43"/>
                  <a:pt x="180" y="43"/>
                </a:cubicBezTo>
                <a:close/>
                <a:moveTo>
                  <a:pt x="168" y="43"/>
                </a:moveTo>
                <a:cubicBezTo>
                  <a:pt x="151" y="0"/>
                  <a:pt x="151" y="0"/>
                  <a:pt x="151" y="0"/>
                </a:cubicBezTo>
                <a:cubicBezTo>
                  <a:pt x="129" y="0"/>
                  <a:pt x="129" y="0"/>
                  <a:pt x="129" y="0"/>
                </a:cubicBezTo>
                <a:cubicBezTo>
                  <a:pt x="112" y="43"/>
                  <a:pt x="112" y="43"/>
                  <a:pt x="112" y="43"/>
                </a:cubicBezTo>
                <a:cubicBezTo>
                  <a:pt x="168" y="43"/>
                  <a:pt x="168" y="43"/>
                  <a:pt x="168" y="43"/>
                </a:cubicBezTo>
                <a:close/>
                <a:moveTo>
                  <a:pt x="140" y="144"/>
                </a:moveTo>
                <a:cubicBezTo>
                  <a:pt x="169" y="53"/>
                  <a:pt x="169" y="53"/>
                  <a:pt x="169" y="53"/>
                </a:cubicBezTo>
                <a:cubicBezTo>
                  <a:pt x="111" y="53"/>
                  <a:pt x="111" y="53"/>
                  <a:pt x="111" y="53"/>
                </a:cubicBezTo>
                <a:lnTo>
                  <a:pt x="140" y="144"/>
                </a:lnTo>
                <a:close/>
                <a:moveTo>
                  <a:pt x="117" y="0"/>
                </a:moveTo>
                <a:cubicBezTo>
                  <a:pt x="84" y="0"/>
                  <a:pt x="84" y="0"/>
                  <a:pt x="84" y="0"/>
                </a:cubicBezTo>
                <a:cubicBezTo>
                  <a:pt x="58" y="43"/>
                  <a:pt x="58" y="43"/>
                  <a:pt x="58" y="43"/>
                </a:cubicBezTo>
                <a:cubicBezTo>
                  <a:pt x="100" y="43"/>
                  <a:pt x="100" y="43"/>
                  <a:pt x="100" y="43"/>
                </a:cubicBezTo>
                <a:lnTo>
                  <a:pt x="117" y="0"/>
                </a:lnTo>
                <a:close/>
                <a:moveTo>
                  <a:pt x="204" y="74"/>
                </a:moveTo>
                <a:cubicBezTo>
                  <a:pt x="220" y="53"/>
                  <a:pt x="220" y="53"/>
                  <a:pt x="220" y="53"/>
                </a:cubicBezTo>
                <a:cubicBezTo>
                  <a:pt x="180" y="53"/>
                  <a:pt x="180" y="53"/>
                  <a:pt x="180" y="53"/>
                </a:cubicBezTo>
                <a:cubicBezTo>
                  <a:pt x="154" y="136"/>
                  <a:pt x="154" y="136"/>
                  <a:pt x="154" y="136"/>
                </a:cubicBezTo>
                <a:cubicBezTo>
                  <a:pt x="191" y="90"/>
                  <a:pt x="191" y="90"/>
                  <a:pt x="191" y="90"/>
                </a:cubicBezTo>
                <a:cubicBezTo>
                  <a:pt x="234" y="109"/>
                  <a:pt x="264" y="153"/>
                  <a:pt x="264" y="203"/>
                </a:cubicBezTo>
                <a:cubicBezTo>
                  <a:pt x="264" y="272"/>
                  <a:pt x="209" y="327"/>
                  <a:pt x="140" y="327"/>
                </a:cubicBezTo>
                <a:cubicBezTo>
                  <a:pt x="71" y="327"/>
                  <a:pt x="16" y="272"/>
                  <a:pt x="16" y="203"/>
                </a:cubicBezTo>
                <a:cubicBezTo>
                  <a:pt x="16" y="153"/>
                  <a:pt x="46" y="109"/>
                  <a:pt x="89" y="90"/>
                </a:cubicBezTo>
                <a:cubicBezTo>
                  <a:pt x="126" y="136"/>
                  <a:pt x="126" y="136"/>
                  <a:pt x="126" y="136"/>
                </a:cubicBezTo>
                <a:cubicBezTo>
                  <a:pt x="100" y="53"/>
                  <a:pt x="100" y="53"/>
                  <a:pt x="100" y="53"/>
                </a:cubicBezTo>
                <a:cubicBezTo>
                  <a:pt x="60" y="53"/>
                  <a:pt x="60" y="53"/>
                  <a:pt x="60" y="53"/>
                </a:cubicBezTo>
                <a:cubicBezTo>
                  <a:pt x="76" y="73"/>
                  <a:pt x="76" y="73"/>
                  <a:pt x="76" y="73"/>
                </a:cubicBezTo>
                <a:cubicBezTo>
                  <a:pt x="31" y="97"/>
                  <a:pt x="0" y="144"/>
                  <a:pt x="0" y="198"/>
                </a:cubicBezTo>
                <a:cubicBezTo>
                  <a:pt x="0" y="275"/>
                  <a:pt x="63" y="338"/>
                  <a:pt x="140" y="338"/>
                </a:cubicBezTo>
                <a:cubicBezTo>
                  <a:pt x="217" y="338"/>
                  <a:pt x="280" y="275"/>
                  <a:pt x="280" y="198"/>
                </a:cubicBezTo>
                <a:cubicBezTo>
                  <a:pt x="280" y="144"/>
                  <a:pt x="249" y="97"/>
                  <a:pt x="204" y="74"/>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文本占位符 8"/>
          <p:cNvSpPr>
            <a:spLocks noGrp="1"/>
          </p:cNvSpPr>
          <p:nvPr>
            <p:ph type="body" sz="quarter" idx="13" hasCustomPrompt="1"/>
          </p:nvPr>
        </p:nvSpPr>
        <p:spPr>
          <a:xfrm>
            <a:off x="2203526" y="2913684"/>
            <a:ext cx="2182490" cy="1608999"/>
          </a:xfrm>
        </p:spPr>
        <p:txBody>
          <a:bodyPr anchor="ctr">
            <a:noAutofit/>
          </a:bodyPr>
          <a:lstStyle>
            <a:lvl1pPr marL="0" indent="0" algn="ctr">
              <a:buNone/>
              <a:defRPr sz="8000">
                <a:solidFill>
                  <a:schemeClr val="bg1"/>
                </a:solidFill>
              </a:defRPr>
            </a:lvl1pPr>
          </a:lstStyle>
          <a:p>
            <a:pPr lvl="0"/>
            <a:r>
              <a:rPr lang="en-US" altLang="zh-CN" dirty="0"/>
              <a:t>#</a:t>
            </a:r>
            <a:endParaRPr lang="zh-CN" altLang="en-US" dirty="0"/>
          </a:p>
        </p:txBody>
      </p:sp>
    </p:spTree>
    <p:extLst>
      <p:ext uri="{BB962C8B-B14F-4D97-AF65-F5344CB8AC3E}">
        <p14:creationId xmlns:p14="http://schemas.microsoft.com/office/powerpoint/2010/main" val="4124586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574B0DF-C219-4D9A-90D2-AEABFDE0C2A5}" type="datetimeFigureOut">
              <a:rPr lang="zh-CN" altLang="en-US" smtClean="0"/>
              <a:t>2019/5/7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262B6A-0EEB-4289-B21F-5F3B72DD7B06}" type="slidenum">
              <a:rPr lang="zh-CN" altLang="en-US" smtClean="0"/>
              <a:t>‹#›</a:t>
            </a:fld>
            <a:endParaRPr lang="zh-CN" altLang="en-US"/>
          </a:p>
        </p:txBody>
      </p:sp>
    </p:spTree>
    <p:extLst>
      <p:ext uri="{BB962C8B-B14F-4D97-AF65-F5344CB8AC3E}">
        <p14:creationId xmlns:p14="http://schemas.microsoft.com/office/powerpoint/2010/main" val="3425866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574B0DF-C219-4D9A-90D2-AEABFDE0C2A5}" type="datetimeFigureOut">
              <a:rPr lang="zh-CN" altLang="en-US" smtClean="0"/>
              <a:t>2019/5/7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5262B6A-0EEB-4289-B21F-5F3B72DD7B06}" type="slidenum">
              <a:rPr lang="zh-CN" altLang="en-US" smtClean="0"/>
              <a:t>‹#›</a:t>
            </a:fld>
            <a:endParaRPr lang="zh-CN" altLang="en-US"/>
          </a:p>
        </p:txBody>
      </p:sp>
    </p:spTree>
    <p:extLst>
      <p:ext uri="{BB962C8B-B14F-4D97-AF65-F5344CB8AC3E}">
        <p14:creationId xmlns:p14="http://schemas.microsoft.com/office/powerpoint/2010/main" val="1007939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16" name="Freeform 14"/>
          <p:cNvSpPr>
            <a:spLocks noEditPoints="1"/>
          </p:cNvSpPr>
          <p:nvPr userDrawn="1"/>
        </p:nvSpPr>
        <p:spPr bwMode="auto">
          <a:xfrm rot="17943906">
            <a:off x="122093" y="74654"/>
            <a:ext cx="1842469" cy="1790326"/>
          </a:xfrm>
          <a:custGeom>
            <a:avLst/>
            <a:gdLst>
              <a:gd name="T0" fmla="*/ 1107 w 1378"/>
              <a:gd name="T1" fmla="*/ 0 h 1339"/>
              <a:gd name="T2" fmla="*/ 272 w 1378"/>
              <a:gd name="T3" fmla="*/ 0 h 1339"/>
              <a:gd name="T4" fmla="*/ 0 w 1378"/>
              <a:gd name="T5" fmla="*/ 397 h 1339"/>
              <a:gd name="T6" fmla="*/ 689 w 1378"/>
              <a:gd name="T7" fmla="*/ 1339 h 1339"/>
              <a:gd name="T8" fmla="*/ 1378 w 1378"/>
              <a:gd name="T9" fmla="*/ 397 h 1339"/>
              <a:gd name="T10" fmla="*/ 1107 w 1378"/>
              <a:gd name="T11" fmla="*/ 0 h 1339"/>
              <a:gd name="T12" fmla="*/ 1274 w 1378"/>
              <a:gd name="T13" fmla="*/ 376 h 1339"/>
              <a:gd name="T14" fmla="*/ 981 w 1378"/>
              <a:gd name="T15" fmla="*/ 376 h 1339"/>
              <a:gd name="T16" fmla="*/ 1086 w 1378"/>
              <a:gd name="T17" fmla="*/ 104 h 1339"/>
              <a:gd name="T18" fmla="*/ 1274 w 1378"/>
              <a:gd name="T19" fmla="*/ 376 h 1339"/>
              <a:gd name="T20" fmla="*/ 1044 w 1378"/>
              <a:gd name="T21" fmla="*/ 83 h 1339"/>
              <a:gd name="T22" fmla="*/ 919 w 1378"/>
              <a:gd name="T23" fmla="*/ 355 h 1339"/>
              <a:gd name="T24" fmla="*/ 752 w 1378"/>
              <a:gd name="T25" fmla="*/ 83 h 1339"/>
              <a:gd name="T26" fmla="*/ 1044 w 1378"/>
              <a:gd name="T27" fmla="*/ 83 h 1339"/>
              <a:gd name="T28" fmla="*/ 877 w 1378"/>
              <a:gd name="T29" fmla="*/ 376 h 1339"/>
              <a:gd name="T30" fmla="*/ 522 w 1378"/>
              <a:gd name="T31" fmla="*/ 376 h 1339"/>
              <a:gd name="T32" fmla="*/ 689 w 1378"/>
              <a:gd name="T33" fmla="*/ 104 h 1339"/>
              <a:gd name="T34" fmla="*/ 877 w 1378"/>
              <a:gd name="T35" fmla="*/ 376 h 1339"/>
              <a:gd name="T36" fmla="*/ 627 w 1378"/>
              <a:gd name="T37" fmla="*/ 83 h 1339"/>
              <a:gd name="T38" fmla="*/ 480 w 1378"/>
              <a:gd name="T39" fmla="*/ 334 h 1339"/>
              <a:gd name="T40" fmla="*/ 334 w 1378"/>
              <a:gd name="T41" fmla="*/ 83 h 1339"/>
              <a:gd name="T42" fmla="*/ 627 w 1378"/>
              <a:gd name="T43" fmla="*/ 83 h 1339"/>
              <a:gd name="T44" fmla="*/ 292 w 1378"/>
              <a:gd name="T45" fmla="*/ 104 h 1339"/>
              <a:gd name="T46" fmla="*/ 439 w 1378"/>
              <a:gd name="T47" fmla="*/ 376 h 1339"/>
              <a:gd name="T48" fmla="*/ 105 w 1378"/>
              <a:gd name="T49" fmla="*/ 376 h 1339"/>
              <a:gd name="T50" fmla="*/ 292 w 1378"/>
              <a:gd name="T51" fmla="*/ 104 h 1339"/>
              <a:gd name="T52" fmla="*/ 105 w 1378"/>
              <a:gd name="T53" fmla="*/ 418 h 1339"/>
              <a:gd name="T54" fmla="*/ 459 w 1378"/>
              <a:gd name="T55" fmla="*/ 418 h 1339"/>
              <a:gd name="T56" fmla="*/ 627 w 1378"/>
              <a:gd name="T57" fmla="*/ 1109 h 1339"/>
              <a:gd name="T58" fmla="*/ 105 w 1378"/>
              <a:gd name="T59" fmla="*/ 418 h 1339"/>
              <a:gd name="T60" fmla="*/ 522 w 1378"/>
              <a:gd name="T61" fmla="*/ 418 h 1339"/>
              <a:gd name="T62" fmla="*/ 898 w 1378"/>
              <a:gd name="T63" fmla="*/ 418 h 1339"/>
              <a:gd name="T64" fmla="*/ 689 w 1378"/>
              <a:gd name="T65" fmla="*/ 1151 h 1339"/>
              <a:gd name="T66" fmla="*/ 522 w 1378"/>
              <a:gd name="T67" fmla="*/ 418 h 1339"/>
              <a:gd name="T68" fmla="*/ 773 w 1378"/>
              <a:gd name="T69" fmla="*/ 1088 h 1339"/>
              <a:gd name="T70" fmla="*/ 961 w 1378"/>
              <a:gd name="T71" fmla="*/ 418 h 1339"/>
              <a:gd name="T72" fmla="*/ 1274 w 1378"/>
              <a:gd name="T73" fmla="*/ 418 h 1339"/>
              <a:gd name="T74" fmla="*/ 773 w 1378"/>
              <a:gd name="T75" fmla="*/ 1088 h 1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8" h="1339">
                <a:moveTo>
                  <a:pt x="1107" y="0"/>
                </a:moveTo>
                <a:lnTo>
                  <a:pt x="272" y="0"/>
                </a:lnTo>
                <a:lnTo>
                  <a:pt x="0" y="397"/>
                </a:lnTo>
                <a:lnTo>
                  <a:pt x="689" y="1339"/>
                </a:lnTo>
                <a:lnTo>
                  <a:pt x="1378" y="397"/>
                </a:lnTo>
                <a:lnTo>
                  <a:pt x="1107" y="0"/>
                </a:lnTo>
                <a:close/>
                <a:moveTo>
                  <a:pt x="1274" y="376"/>
                </a:moveTo>
                <a:lnTo>
                  <a:pt x="981" y="376"/>
                </a:lnTo>
                <a:lnTo>
                  <a:pt x="1086" y="104"/>
                </a:lnTo>
                <a:lnTo>
                  <a:pt x="1274" y="376"/>
                </a:lnTo>
                <a:close/>
                <a:moveTo>
                  <a:pt x="1044" y="83"/>
                </a:moveTo>
                <a:lnTo>
                  <a:pt x="919" y="355"/>
                </a:lnTo>
                <a:lnTo>
                  <a:pt x="752" y="83"/>
                </a:lnTo>
                <a:lnTo>
                  <a:pt x="1044" y="83"/>
                </a:lnTo>
                <a:close/>
                <a:moveTo>
                  <a:pt x="877" y="376"/>
                </a:moveTo>
                <a:lnTo>
                  <a:pt x="522" y="376"/>
                </a:lnTo>
                <a:lnTo>
                  <a:pt x="689" y="104"/>
                </a:lnTo>
                <a:lnTo>
                  <a:pt x="877" y="376"/>
                </a:lnTo>
                <a:close/>
                <a:moveTo>
                  <a:pt x="627" y="83"/>
                </a:moveTo>
                <a:lnTo>
                  <a:pt x="480" y="334"/>
                </a:lnTo>
                <a:lnTo>
                  <a:pt x="334" y="83"/>
                </a:lnTo>
                <a:lnTo>
                  <a:pt x="627" y="83"/>
                </a:lnTo>
                <a:close/>
                <a:moveTo>
                  <a:pt x="292" y="104"/>
                </a:moveTo>
                <a:lnTo>
                  <a:pt x="439" y="376"/>
                </a:lnTo>
                <a:lnTo>
                  <a:pt x="105" y="376"/>
                </a:lnTo>
                <a:lnTo>
                  <a:pt x="292" y="104"/>
                </a:lnTo>
                <a:close/>
                <a:moveTo>
                  <a:pt x="105" y="418"/>
                </a:moveTo>
                <a:lnTo>
                  <a:pt x="459" y="418"/>
                </a:lnTo>
                <a:lnTo>
                  <a:pt x="627" y="1109"/>
                </a:lnTo>
                <a:lnTo>
                  <a:pt x="105" y="418"/>
                </a:lnTo>
                <a:close/>
                <a:moveTo>
                  <a:pt x="522" y="418"/>
                </a:moveTo>
                <a:lnTo>
                  <a:pt x="898" y="418"/>
                </a:lnTo>
                <a:lnTo>
                  <a:pt x="689" y="1151"/>
                </a:lnTo>
                <a:lnTo>
                  <a:pt x="522" y="418"/>
                </a:lnTo>
                <a:close/>
                <a:moveTo>
                  <a:pt x="773" y="1088"/>
                </a:moveTo>
                <a:lnTo>
                  <a:pt x="961" y="418"/>
                </a:lnTo>
                <a:lnTo>
                  <a:pt x="1274" y="418"/>
                </a:lnTo>
                <a:lnTo>
                  <a:pt x="773" y="1088"/>
                </a:lnTo>
                <a:close/>
              </a:path>
            </a:pathLst>
          </a:custGeom>
          <a:solidFill>
            <a:schemeClr val="bg1">
              <a:lumMod val="95000"/>
            </a:schemeClr>
          </a:solidFill>
          <a:ln w="57150">
            <a:noFill/>
          </a:ln>
        </p:spPr>
        <p:txBody>
          <a:bodyPr vert="horz" wrap="square" lIns="91440" tIns="45720" rIns="91440" bIns="45720" numCol="1" anchor="t" anchorCtr="0" compatLnSpc="1">
            <a:prstTxWarp prst="textNoShape">
              <a:avLst/>
            </a:prstTxWarp>
          </a:bodyPr>
          <a:lstStyle/>
          <a:p>
            <a:endParaRPr lang="zh-CN" altLang="en-US"/>
          </a:p>
        </p:txBody>
      </p:sp>
      <p:sp>
        <p:nvSpPr>
          <p:cNvPr id="2" name="标题 1"/>
          <p:cNvSpPr>
            <a:spLocks noGrp="1"/>
          </p:cNvSpPr>
          <p:nvPr>
            <p:ph type="title"/>
          </p:nvPr>
        </p:nvSpPr>
        <p:spPr>
          <a:xfrm>
            <a:off x="838200" y="365125"/>
            <a:ext cx="10515600" cy="1209675"/>
          </a:xfrm>
        </p:spPr>
        <p:txBody>
          <a:bodyPr anchor="b"/>
          <a:lstStyle/>
          <a:p>
            <a:r>
              <a:rPr lang="zh-CN" altLang="en-US" dirty="0"/>
              <a:t>单击此处编辑母版标题样式</a:t>
            </a:r>
          </a:p>
        </p:txBody>
      </p:sp>
      <p:sp>
        <p:nvSpPr>
          <p:cNvPr id="3" name="日期占位符 2"/>
          <p:cNvSpPr>
            <a:spLocks noGrp="1"/>
          </p:cNvSpPr>
          <p:nvPr>
            <p:ph type="dt" sz="half" idx="10"/>
          </p:nvPr>
        </p:nvSpPr>
        <p:spPr/>
        <p:txBody>
          <a:bodyPr/>
          <a:lstStyle/>
          <a:p>
            <a:fld id="{0574B0DF-C219-4D9A-90D2-AEABFDE0C2A5}" type="datetimeFigureOut">
              <a:rPr lang="zh-CN" altLang="en-US" smtClean="0"/>
              <a:t>2019/5/7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5262B6A-0EEB-4289-B21F-5F3B72DD7B06}" type="slidenum">
              <a:rPr lang="zh-CN" altLang="en-US" smtClean="0"/>
              <a:t>‹#›</a:t>
            </a:fld>
            <a:endParaRPr lang="zh-CN" altLang="en-US"/>
          </a:p>
        </p:txBody>
      </p:sp>
    </p:spTree>
    <p:extLst>
      <p:ext uri="{BB962C8B-B14F-4D97-AF65-F5344CB8AC3E}">
        <p14:creationId xmlns:p14="http://schemas.microsoft.com/office/powerpoint/2010/main" val="1505442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574B0DF-C219-4D9A-90D2-AEABFDE0C2A5}" type="datetimeFigureOut">
              <a:rPr lang="zh-CN" altLang="en-US" smtClean="0"/>
              <a:t>2019/5/7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5262B6A-0EEB-4289-B21F-5F3B72DD7B06}" type="slidenum">
              <a:rPr lang="zh-CN" altLang="en-US" smtClean="0"/>
              <a:t>‹#›</a:t>
            </a:fld>
            <a:endParaRPr lang="zh-CN" altLang="en-US"/>
          </a:p>
        </p:txBody>
      </p:sp>
    </p:spTree>
    <p:extLst>
      <p:ext uri="{BB962C8B-B14F-4D97-AF65-F5344CB8AC3E}">
        <p14:creationId xmlns:p14="http://schemas.microsoft.com/office/powerpoint/2010/main" val="3758176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74B0DF-C219-4D9A-90D2-AEABFDE0C2A5}" type="datetimeFigureOut">
              <a:rPr lang="zh-CN" altLang="en-US" smtClean="0"/>
              <a:t>2019/5/7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262B6A-0EEB-4289-B21F-5F3B72DD7B06}" type="slidenum">
              <a:rPr lang="zh-CN" altLang="en-US" smtClean="0"/>
              <a:t>‹#›</a:t>
            </a:fld>
            <a:endParaRPr lang="zh-CN" altLang="en-US"/>
          </a:p>
        </p:txBody>
      </p:sp>
    </p:spTree>
    <p:extLst>
      <p:ext uri="{BB962C8B-B14F-4D97-AF65-F5344CB8AC3E}">
        <p14:creationId xmlns:p14="http://schemas.microsoft.com/office/powerpoint/2010/main" val="376774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7151" userDrawn="1">
          <p15:clr>
            <a:srgbClr val="F26B43"/>
          </p15:clr>
        </p15:guide>
        <p15:guide id="4" pos="506" userDrawn="1">
          <p15:clr>
            <a:srgbClr val="F26B43"/>
          </p15:clr>
        </p15:guide>
        <p15:guide id="5" orient="horz" pos="3906" userDrawn="1">
          <p15:clr>
            <a:srgbClr val="F26B43"/>
          </p15:clr>
        </p15:guide>
        <p15:guide id="6" orient="horz" pos="11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 Id="rId4" Type="http://schemas.openxmlformats.org/officeDocument/2006/relationships/chart" Target="../charts/char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08736" y="1986819"/>
            <a:ext cx="10514012" cy="2347938"/>
          </a:xfrm>
        </p:spPr>
        <p:txBody>
          <a:bodyPr>
            <a:normAutofit/>
          </a:bodyPr>
          <a:lstStyle/>
          <a:p>
            <a:pPr algn="ctr"/>
            <a:r>
              <a:rPr lang="en-US" altLang="zh-CN" sz="5400" dirty="0"/>
              <a:t>Amazon Fine Food Review Analysis</a:t>
            </a:r>
            <a:endParaRPr lang="zh-CN" altLang="en-US" sz="5400" dirty="0">
              <a:solidFill>
                <a:schemeClr val="bg1"/>
              </a:solidFill>
            </a:endParaRPr>
          </a:p>
        </p:txBody>
      </p:sp>
      <p:sp>
        <p:nvSpPr>
          <p:cNvPr id="3" name="TextBox 2">
            <a:extLst>
              <a:ext uri="{FF2B5EF4-FFF2-40B4-BE49-F238E27FC236}">
                <a16:creationId xmlns:a16="http://schemas.microsoft.com/office/drawing/2014/main" id="{66192E68-A4C0-459D-8ECD-FF586F1CD1DC}"/>
              </a:ext>
            </a:extLst>
          </p:cNvPr>
          <p:cNvSpPr txBox="1"/>
          <p:nvPr/>
        </p:nvSpPr>
        <p:spPr>
          <a:xfrm>
            <a:off x="3527155" y="4267995"/>
            <a:ext cx="5137689" cy="2339102"/>
          </a:xfrm>
          <a:prstGeom prst="rect">
            <a:avLst/>
          </a:prstGeom>
          <a:noFill/>
        </p:spPr>
        <p:txBody>
          <a:bodyPr wrap="square" rtlCol="0">
            <a:spAutoFit/>
          </a:bodyPr>
          <a:lstStyle/>
          <a:p>
            <a:pPr algn="ctr"/>
            <a:r>
              <a:rPr lang="en-US" altLang="zh-CN" sz="2000" b="1" dirty="0">
                <a:solidFill>
                  <a:schemeClr val="bg1"/>
                </a:solidFill>
                <a:latin typeface="+mj-lt"/>
              </a:rPr>
              <a:t>Team 2</a:t>
            </a:r>
          </a:p>
          <a:p>
            <a:pPr algn="ctr"/>
            <a:endParaRPr lang="en-US" altLang="zh-CN" dirty="0">
              <a:solidFill>
                <a:schemeClr val="bg1"/>
              </a:solidFill>
              <a:latin typeface="+mj-lt"/>
              <a:cs typeface="Arial" panose="020B0604020202020204" pitchFamily="34" charset="0"/>
            </a:endParaRPr>
          </a:p>
          <a:p>
            <a:pPr algn="ctr">
              <a:spcBef>
                <a:spcPct val="0"/>
              </a:spcBef>
            </a:pPr>
            <a:r>
              <a:rPr lang="en-US" altLang="zh-CN" dirty="0">
                <a:solidFill>
                  <a:schemeClr val="bg1"/>
                </a:solidFill>
                <a:latin typeface="+mj-lt"/>
                <a:cs typeface="Arial" panose="020B0604020202020204" pitchFamily="34" charset="0"/>
              </a:rPr>
              <a:t>Abhishek Shivaprakash</a:t>
            </a:r>
          </a:p>
          <a:p>
            <a:pPr algn="ctr">
              <a:spcBef>
                <a:spcPct val="0"/>
              </a:spcBef>
            </a:pPr>
            <a:r>
              <a:rPr lang="en-US" altLang="zh-CN" dirty="0" err="1">
                <a:solidFill>
                  <a:schemeClr val="bg1"/>
                </a:solidFill>
                <a:latin typeface="+mj-lt"/>
                <a:cs typeface="Arial" panose="020B0604020202020204" pitchFamily="34" charset="0"/>
              </a:rPr>
              <a:t>Shengjie</a:t>
            </a:r>
            <a:r>
              <a:rPr lang="en-US" altLang="zh-CN" dirty="0">
                <a:solidFill>
                  <a:schemeClr val="bg1"/>
                </a:solidFill>
                <a:latin typeface="+mj-lt"/>
                <a:cs typeface="Arial" panose="020B0604020202020204" pitchFamily="34" charset="0"/>
              </a:rPr>
              <a:t> Shi    </a:t>
            </a:r>
          </a:p>
          <a:p>
            <a:pPr algn="ctr">
              <a:spcBef>
                <a:spcPct val="0"/>
              </a:spcBef>
            </a:pPr>
            <a:r>
              <a:rPr lang="en-US" altLang="zh-CN" dirty="0" err="1">
                <a:solidFill>
                  <a:schemeClr val="bg1"/>
                </a:solidFill>
                <a:latin typeface="+mj-lt"/>
                <a:cs typeface="Arial" panose="020B0604020202020204" pitchFamily="34" charset="0"/>
              </a:rPr>
              <a:t>Xinlei</a:t>
            </a:r>
            <a:r>
              <a:rPr lang="en-US" altLang="zh-CN" dirty="0">
                <a:solidFill>
                  <a:schemeClr val="bg1"/>
                </a:solidFill>
                <a:latin typeface="+mj-lt"/>
                <a:cs typeface="Arial" panose="020B0604020202020204" pitchFamily="34" charset="0"/>
              </a:rPr>
              <a:t> Ma</a:t>
            </a:r>
          </a:p>
          <a:p>
            <a:pPr algn="ctr">
              <a:spcBef>
                <a:spcPct val="0"/>
              </a:spcBef>
            </a:pPr>
            <a:r>
              <a:rPr lang="en-US" altLang="zh-CN" dirty="0">
                <a:solidFill>
                  <a:schemeClr val="bg1"/>
                </a:solidFill>
                <a:latin typeface="+mj-lt"/>
                <a:cs typeface="Arial" panose="020B0604020202020204" pitchFamily="34" charset="0"/>
              </a:rPr>
              <a:t>Yue Shangguan</a:t>
            </a:r>
          </a:p>
          <a:p>
            <a:pPr algn="ctr">
              <a:spcBef>
                <a:spcPct val="0"/>
              </a:spcBef>
            </a:pPr>
            <a:r>
              <a:rPr lang="en-US" altLang="zh-CN" dirty="0">
                <a:solidFill>
                  <a:schemeClr val="bg1"/>
                </a:solidFill>
                <a:latin typeface="+mj-lt"/>
                <a:cs typeface="Arial" panose="020B0604020202020204" pitchFamily="34" charset="0"/>
              </a:rPr>
              <a:t>Viraj </a:t>
            </a:r>
            <a:r>
              <a:rPr lang="en-US" altLang="zh-CN" dirty="0" err="1">
                <a:solidFill>
                  <a:schemeClr val="bg1"/>
                </a:solidFill>
                <a:latin typeface="+mj-lt"/>
                <a:cs typeface="Arial" panose="020B0604020202020204" pitchFamily="34" charset="0"/>
              </a:rPr>
              <a:t>Karnik</a:t>
            </a:r>
            <a:endParaRPr lang="en-US" altLang="zh-CN" dirty="0">
              <a:solidFill>
                <a:schemeClr val="bg1"/>
              </a:solidFill>
              <a:latin typeface="+mj-lt"/>
              <a:cs typeface="Arial" panose="020B0604020202020204" pitchFamily="34" charset="0"/>
            </a:endParaRPr>
          </a:p>
          <a:p>
            <a:pPr algn="ctr">
              <a:spcBef>
                <a:spcPct val="0"/>
              </a:spcBef>
            </a:pPr>
            <a:r>
              <a:rPr lang="en-US" altLang="zh-CN" dirty="0">
                <a:solidFill>
                  <a:schemeClr val="bg1"/>
                </a:solidFill>
                <a:latin typeface="+mj-lt"/>
                <a:cs typeface="Arial" panose="020B0604020202020204" pitchFamily="34" charset="0"/>
              </a:rPr>
              <a:t>Vivek Jayaraman</a:t>
            </a:r>
            <a:endParaRPr lang="zh-CN" altLang="en-US" dirty="0">
              <a:solidFill>
                <a:schemeClr val="bg1"/>
              </a:solidFill>
              <a:latin typeface="+mj-lt"/>
            </a:endParaRPr>
          </a:p>
        </p:txBody>
      </p:sp>
    </p:spTree>
    <p:extLst>
      <p:ext uri="{BB962C8B-B14F-4D97-AF65-F5344CB8AC3E}">
        <p14:creationId xmlns:p14="http://schemas.microsoft.com/office/powerpoint/2010/main" val="361707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3">
            <a:extLst>
              <a:ext uri="{FF2B5EF4-FFF2-40B4-BE49-F238E27FC236}">
                <a16:creationId xmlns:a16="http://schemas.microsoft.com/office/drawing/2014/main" id="{105B7B01-17CD-41C5-9FB1-5D302A4A6C37}"/>
              </a:ext>
            </a:extLst>
          </p:cNvPr>
          <p:cNvSpPr>
            <a:spLocks noGrp="1"/>
          </p:cNvSpPr>
          <p:nvPr>
            <p:ph type="title"/>
          </p:nvPr>
        </p:nvSpPr>
        <p:spPr>
          <a:xfrm>
            <a:off x="582478" y="206371"/>
            <a:ext cx="10515600" cy="707886"/>
          </a:xfrm>
        </p:spPr>
        <p:txBody>
          <a:bodyPr>
            <a:normAutofit/>
          </a:bodyPr>
          <a:lstStyle/>
          <a:p>
            <a:r>
              <a:rPr lang="en-US" altLang="zh-CN" sz="3900" dirty="0"/>
              <a:t>Methodology—Helpfulness Percentage Adjustment</a:t>
            </a:r>
            <a:endParaRPr lang="zh-CN" altLang="en-US" sz="3900" dirty="0"/>
          </a:p>
        </p:txBody>
      </p:sp>
      <p:sp>
        <p:nvSpPr>
          <p:cNvPr id="11" name="矩形 44">
            <a:extLst>
              <a:ext uri="{FF2B5EF4-FFF2-40B4-BE49-F238E27FC236}">
                <a16:creationId xmlns:a16="http://schemas.microsoft.com/office/drawing/2014/main" id="{9ABC1DC3-972B-4A81-82DF-A3AEC8B6268D}"/>
              </a:ext>
            </a:extLst>
          </p:cNvPr>
          <p:cNvSpPr/>
          <p:nvPr/>
        </p:nvSpPr>
        <p:spPr>
          <a:xfrm>
            <a:off x="654153" y="869888"/>
            <a:ext cx="10595483" cy="400110"/>
          </a:xfrm>
          <a:prstGeom prst="rect">
            <a:avLst/>
          </a:prstGeom>
        </p:spPr>
        <p:txBody>
          <a:bodyPr wrap="square">
            <a:spAutoFit/>
          </a:bodyPr>
          <a:lstStyle/>
          <a:p>
            <a:r>
              <a:rPr lang="en-US" altLang="zh-CN" sz="2000" dirty="0"/>
              <a:t>Helpfulness Percentage Adjustment is the process of eliminating the effect of </a:t>
            </a:r>
            <a:r>
              <a:rPr lang="en-US" altLang="zh-CN" sz="2000" dirty="0">
                <a:solidFill>
                  <a:srgbClr val="FFC000"/>
                </a:solidFill>
              </a:rPr>
              <a:t>skewedness </a:t>
            </a:r>
            <a:endParaRPr lang="zh-CN" altLang="en-US" sz="2000" dirty="0">
              <a:solidFill>
                <a:srgbClr val="FFC000"/>
              </a:solidFill>
            </a:endParaRPr>
          </a:p>
        </p:txBody>
      </p:sp>
      <p:sp>
        <p:nvSpPr>
          <p:cNvPr id="23" name="矩形 44">
            <a:extLst>
              <a:ext uri="{FF2B5EF4-FFF2-40B4-BE49-F238E27FC236}">
                <a16:creationId xmlns:a16="http://schemas.microsoft.com/office/drawing/2014/main" id="{C7476455-FB8C-4828-A5A5-C5F46F1E4DFF}"/>
              </a:ext>
            </a:extLst>
          </p:cNvPr>
          <p:cNvSpPr/>
          <p:nvPr/>
        </p:nvSpPr>
        <p:spPr>
          <a:xfrm>
            <a:off x="1304393" y="1362519"/>
            <a:ext cx="9630562" cy="1077218"/>
          </a:xfrm>
          <a:prstGeom prst="rect">
            <a:avLst/>
          </a:prstGeom>
        </p:spPr>
        <p:txBody>
          <a:bodyPr wrap="square">
            <a:spAutoFit/>
          </a:bodyPr>
          <a:lstStyle/>
          <a:p>
            <a:r>
              <a:rPr lang="en-US" altLang="zh-CN" sz="1600" dirty="0"/>
              <a:t>To determine if a given review text is helpful or not, we need a way to map the existing data to binary classification. The way is that calculate ratio of the people who found the review helpful over the amount of people who rated the review as helpful or unhelpful. If this ratio exceeds a certain threshold value, we can label the training data as 'helpful' = 1, or 'non-helpful' = 0. For this analysis, the threshold is arbitrarily set to 0.5 .</a:t>
            </a:r>
            <a:endParaRPr lang="zh-CN" altLang="en-US" sz="1600" dirty="0">
              <a:solidFill>
                <a:srgbClr val="FFC000"/>
              </a:solidFill>
            </a:endParaRPr>
          </a:p>
        </p:txBody>
      </p:sp>
      <p:pic>
        <p:nvPicPr>
          <p:cNvPr id="3" name="Picture 2">
            <a:extLst>
              <a:ext uri="{FF2B5EF4-FFF2-40B4-BE49-F238E27FC236}">
                <a16:creationId xmlns:a16="http://schemas.microsoft.com/office/drawing/2014/main" id="{DC39C5B5-F28A-425E-8423-BE151EF17DB3}"/>
              </a:ext>
            </a:extLst>
          </p:cNvPr>
          <p:cNvPicPr>
            <a:picLocks noChangeAspect="1"/>
          </p:cNvPicPr>
          <p:nvPr/>
        </p:nvPicPr>
        <p:blipFill>
          <a:blip r:embed="rId2"/>
          <a:stretch>
            <a:fillRect/>
          </a:stretch>
        </p:blipFill>
        <p:spPr>
          <a:xfrm>
            <a:off x="1501629" y="4805551"/>
            <a:ext cx="4118994" cy="1829685"/>
          </a:xfrm>
          <a:prstGeom prst="rect">
            <a:avLst/>
          </a:prstGeom>
        </p:spPr>
      </p:pic>
      <p:grpSp>
        <p:nvGrpSpPr>
          <p:cNvPr id="2052" name="Group 2051">
            <a:extLst>
              <a:ext uri="{FF2B5EF4-FFF2-40B4-BE49-F238E27FC236}">
                <a16:creationId xmlns:a16="http://schemas.microsoft.com/office/drawing/2014/main" id="{737D72FA-A280-47E6-AA09-503CC5A4E8A1}"/>
              </a:ext>
            </a:extLst>
          </p:cNvPr>
          <p:cNvGrpSpPr/>
          <p:nvPr/>
        </p:nvGrpSpPr>
        <p:grpSpPr>
          <a:xfrm>
            <a:off x="1266742" y="2685208"/>
            <a:ext cx="9376769" cy="2011513"/>
            <a:chOff x="1529029" y="1933272"/>
            <a:chExt cx="7721475" cy="2413081"/>
          </a:xfrm>
        </p:grpSpPr>
        <p:cxnSp>
          <p:nvCxnSpPr>
            <p:cNvPr id="8" name="Straight Connector 7">
              <a:extLst>
                <a:ext uri="{FF2B5EF4-FFF2-40B4-BE49-F238E27FC236}">
                  <a16:creationId xmlns:a16="http://schemas.microsoft.com/office/drawing/2014/main" id="{F92FE951-0F6F-40E3-9D37-F63EC37BA0D0}"/>
                </a:ext>
              </a:extLst>
            </p:cNvPr>
            <p:cNvCxnSpPr>
              <a:cxnSpLocks/>
              <a:stCxn id="16" idx="2"/>
              <a:endCxn id="15" idx="0"/>
            </p:cNvCxnSpPr>
            <p:nvPr/>
          </p:nvCxnSpPr>
          <p:spPr>
            <a:xfrm flipH="1">
              <a:off x="2613480" y="2456493"/>
              <a:ext cx="2892292" cy="686038"/>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4DBBBF8C-DAB9-478B-BC08-A156598AB0D9}"/>
                </a:ext>
              </a:extLst>
            </p:cNvPr>
            <p:cNvCxnSpPr>
              <a:cxnSpLocks/>
              <a:stCxn id="17" idx="0"/>
              <a:endCxn id="16" idx="2"/>
            </p:cNvCxnSpPr>
            <p:nvPr/>
          </p:nvCxnSpPr>
          <p:spPr>
            <a:xfrm flipH="1" flipV="1">
              <a:off x="5505771" y="2456493"/>
              <a:ext cx="2660282" cy="765103"/>
            </a:xfrm>
            <a:prstGeom prst="line">
              <a:avLst/>
            </a:prstGeom>
          </p:spPr>
          <p:style>
            <a:lnRef idx="1">
              <a:schemeClr val="dk1"/>
            </a:lnRef>
            <a:fillRef idx="0">
              <a:schemeClr val="dk1"/>
            </a:fillRef>
            <a:effectRef idx="0">
              <a:schemeClr val="dk1"/>
            </a:effectRef>
            <a:fontRef idx="minor">
              <a:schemeClr val="tx1"/>
            </a:fontRef>
          </p:style>
        </p:cxnSp>
        <p:grpSp>
          <p:nvGrpSpPr>
            <p:cNvPr id="2051" name="Group 2050">
              <a:extLst>
                <a:ext uri="{FF2B5EF4-FFF2-40B4-BE49-F238E27FC236}">
                  <a16:creationId xmlns:a16="http://schemas.microsoft.com/office/drawing/2014/main" id="{896F8CEE-C2A8-4383-B451-2EF512C2CFFB}"/>
                </a:ext>
              </a:extLst>
            </p:cNvPr>
            <p:cNvGrpSpPr/>
            <p:nvPr/>
          </p:nvGrpSpPr>
          <p:grpSpPr>
            <a:xfrm>
              <a:off x="1529029" y="1933272"/>
              <a:ext cx="7721475" cy="2413081"/>
              <a:chOff x="1529029" y="1933272"/>
              <a:chExt cx="7721475" cy="2413081"/>
            </a:xfrm>
          </p:grpSpPr>
          <p:grpSp>
            <p:nvGrpSpPr>
              <p:cNvPr id="13" name="Group 12">
                <a:extLst>
                  <a:ext uri="{FF2B5EF4-FFF2-40B4-BE49-F238E27FC236}">
                    <a16:creationId xmlns:a16="http://schemas.microsoft.com/office/drawing/2014/main" id="{5A1C7196-B1DA-4EC0-AF85-FF0ED1FB6F9F}"/>
                  </a:ext>
                </a:extLst>
              </p:cNvPr>
              <p:cNvGrpSpPr/>
              <p:nvPr/>
            </p:nvGrpSpPr>
            <p:grpSpPr>
              <a:xfrm>
                <a:off x="1529029" y="1933272"/>
                <a:ext cx="7721475" cy="1730794"/>
                <a:chOff x="783990" y="682662"/>
                <a:chExt cx="7721475" cy="1730794"/>
              </a:xfrm>
            </p:grpSpPr>
            <p:sp>
              <p:nvSpPr>
                <p:cNvPr id="15" name="Rectangle 14">
                  <a:extLst>
                    <a:ext uri="{FF2B5EF4-FFF2-40B4-BE49-F238E27FC236}">
                      <a16:creationId xmlns:a16="http://schemas.microsoft.com/office/drawing/2014/main" id="{30962FF4-5D88-4908-A64B-293494A580A7}"/>
                    </a:ext>
                  </a:extLst>
                </p:cNvPr>
                <p:cNvSpPr/>
                <p:nvPr/>
              </p:nvSpPr>
              <p:spPr>
                <a:xfrm>
                  <a:off x="783990" y="1891921"/>
                  <a:ext cx="2168901" cy="440251"/>
                </a:xfrm>
                <a:prstGeom prst="rect">
                  <a:avLst/>
                </a:prstGeom>
                <a:solidFill>
                  <a:srgbClr val="FFC000"/>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a:latin typeface="Gill Sans MT" panose="020B0502020104020203" pitchFamily="34" charset="0"/>
                    </a:rPr>
                    <a:t>Normalized</a:t>
                  </a:r>
                </a:p>
              </p:txBody>
            </p:sp>
            <p:sp>
              <p:nvSpPr>
                <p:cNvPr id="16" name="Rectangle 15">
                  <a:extLst>
                    <a:ext uri="{FF2B5EF4-FFF2-40B4-BE49-F238E27FC236}">
                      <a16:creationId xmlns:a16="http://schemas.microsoft.com/office/drawing/2014/main" id="{BF83EFD4-F751-4230-BCBB-6F51CBDF88FB}"/>
                    </a:ext>
                  </a:extLst>
                </p:cNvPr>
                <p:cNvSpPr/>
                <p:nvPr/>
              </p:nvSpPr>
              <p:spPr>
                <a:xfrm>
                  <a:off x="2019501" y="682662"/>
                  <a:ext cx="5482462" cy="523221"/>
                </a:xfrm>
                <a:prstGeom prst="rect">
                  <a:avLst/>
                </a:prstGeom>
                <a:solidFill>
                  <a:srgbClr val="303749"/>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altLang="zh-CN" dirty="0">
                      <a:latin typeface="Gill Sans MT" panose="020B0502020104020203" pitchFamily="34" charset="0"/>
                    </a:rPr>
                    <a:t>Helpfulness Percentage= helpful _ numerator / helpful _ denominator</a:t>
                  </a:r>
                  <a:endParaRPr lang="en-US" dirty="0">
                    <a:latin typeface="Gill Sans MT" panose="020B0502020104020203" pitchFamily="34" charset="0"/>
                  </a:endParaRPr>
                </a:p>
              </p:txBody>
            </p:sp>
            <p:sp>
              <p:nvSpPr>
                <p:cNvPr id="17" name="Rectangle 16">
                  <a:extLst>
                    <a:ext uri="{FF2B5EF4-FFF2-40B4-BE49-F238E27FC236}">
                      <a16:creationId xmlns:a16="http://schemas.microsoft.com/office/drawing/2014/main" id="{262EFF5D-A4AA-42E9-A943-3378CE103BFA}"/>
                    </a:ext>
                  </a:extLst>
                </p:cNvPr>
                <p:cNvSpPr/>
                <p:nvPr/>
              </p:nvSpPr>
              <p:spPr>
                <a:xfrm>
                  <a:off x="6336564" y="1970986"/>
                  <a:ext cx="2168901" cy="442470"/>
                </a:xfrm>
                <a:prstGeom prst="rect">
                  <a:avLst/>
                </a:prstGeom>
                <a:solidFill>
                  <a:srgbClr val="FFC000"/>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altLang="zh-CN" dirty="0">
                      <a:latin typeface="Gill Sans MT" panose="020B0502020104020203" pitchFamily="34" charset="0"/>
                    </a:rPr>
                    <a:t>Sigmoid</a:t>
                  </a:r>
                  <a:endParaRPr lang="en-US" dirty="0">
                    <a:latin typeface="Gill Sans MT" panose="020B0502020104020203" pitchFamily="34" charset="0"/>
                  </a:endParaRPr>
                </a:p>
              </p:txBody>
            </p:sp>
          </p:grpSp>
          <p:pic>
            <p:nvPicPr>
              <p:cNvPr id="2050" name="Picture 2" descr="http://images.cnitblog.com/blog/571227/201501/071329044847326.png">
                <a:extLst>
                  <a:ext uri="{FF2B5EF4-FFF2-40B4-BE49-F238E27FC236}">
                    <a16:creationId xmlns:a16="http://schemas.microsoft.com/office/drawing/2014/main" id="{B5188C56-0AE1-4C39-90E0-38FABB8BF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625" y="3743143"/>
                <a:ext cx="1319419" cy="52260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5C79FE53-C94D-424C-AC96-A72A9EDDF266}"/>
                  </a:ext>
                </a:extLst>
              </p:cNvPr>
              <p:cNvPicPr>
                <a:picLocks noChangeAspect="1"/>
              </p:cNvPicPr>
              <p:nvPr/>
            </p:nvPicPr>
            <p:blipFill>
              <a:blip r:embed="rId4"/>
              <a:stretch>
                <a:fillRect/>
              </a:stretch>
            </p:blipFill>
            <p:spPr>
              <a:xfrm>
                <a:off x="7416289" y="3743143"/>
                <a:ext cx="1499527" cy="603210"/>
              </a:xfrm>
              <a:prstGeom prst="rect">
                <a:avLst/>
              </a:prstGeom>
            </p:spPr>
          </p:pic>
          <p:sp>
            <p:nvSpPr>
              <p:cNvPr id="28" name="TextBox 27">
                <a:extLst>
                  <a:ext uri="{FF2B5EF4-FFF2-40B4-BE49-F238E27FC236}">
                    <a16:creationId xmlns:a16="http://schemas.microsoft.com/office/drawing/2014/main" id="{6E54C95C-3E5E-4B10-ACCF-48F238487FB0}"/>
                  </a:ext>
                </a:extLst>
              </p:cNvPr>
              <p:cNvSpPr txBox="1"/>
              <p:nvPr/>
            </p:nvSpPr>
            <p:spPr>
              <a:xfrm>
                <a:off x="3697930" y="2810141"/>
                <a:ext cx="281537" cy="523220"/>
              </a:xfrm>
              <a:prstGeom prst="rect">
                <a:avLst/>
              </a:prstGeom>
              <a:noFill/>
            </p:spPr>
            <p:txBody>
              <a:bodyPr wrap="square" rtlCol="0">
                <a:spAutoFit/>
              </a:bodyPr>
              <a:lstStyle/>
              <a:p>
                <a:r>
                  <a:rPr lang="zh-CN" altLang="en-US" sz="2800" dirty="0">
                    <a:solidFill>
                      <a:srgbClr val="FF0000"/>
                    </a:solidFill>
                    <a:sym typeface="Wingdings" panose="05000000000000000000" pitchFamily="2" charset="2"/>
                  </a:rPr>
                  <a:t></a:t>
                </a:r>
                <a:endParaRPr lang="zh-CN" altLang="en-US" sz="2800" dirty="0">
                  <a:solidFill>
                    <a:srgbClr val="FF0000"/>
                  </a:solidFill>
                </a:endParaRPr>
              </a:p>
            </p:txBody>
          </p:sp>
          <p:sp>
            <p:nvSpPr>
              <p:cNvPr id="2049" name="TextBox 2048">
                <a:extLst>
                  <a:ext uri="{FF2B5EF4-FFF2-40B4-BE49-F238E27FC236}">
                    <a16:creationId xmlns:a16="http://schemas.microsoft.com/office/drawing/2014/main" id="{9A578987-A96C-4660-AFE5-41CD6CFC2EBB}"/>
                  </a:ext>
                </a:extLst>
              </p:cNvPr>
              <p:cNvSpPr txBox="1"/>
              <p:nvPr/>
            </p:nvSpPr>
            <p:spPr>
              <a:xfrm>
                <a:off x="6440551" y="2766492"/>
                <a:ext cx="570452" cy="523220"/>
              </a:xfrm>
              <a:prstGeom prst="rect">
                <a:avLst/>
              </a:prstGeom>
              <a:noFill/>
            </p:spPr>
            <p:txBody>
              <a:bodyPr wrap="square" rtlCol="0">
                <a:spAutoFit/>
              </a:bodyPr>
              <a:lstStyle/>
              <a:p>
                <a:r>
                  <a:rPr lang="zh-CN" altLang="en-US" sz="2800" dirty="0">
                    <a:solidFill>
                      <a:srgbClr val="FF0000"/>
                    </a:solidFill>
                    <a:sym typeface="Wingdings" panose="05000000000000000000" pitchFamily="2" charset="2"/>
                  </a:rPr>
                  <a:t></a:t>
                </a:r>
                <a:endParaRPr lang="zh-CN" altLang="en-US" sz="2800" dirty="0">
                  <a:solidFill>
                    <a:srgbClr val="FF0000"/>
                  </a:solidFill>
                </a:endParaRPr>
              </a:p>
            </p:txBody>
          </p:sp>
        </p:grpSp>
      </p:grpSp>
      <p:pic>
        <p:nvPicPr>
          <p:cNvPr id="41" name="Picture 40">
            <a:extLst>
              <a:ext uri="{FF2B5EF4-FFF2-40B4-BE49-F238E27FC236}">
                <a16:creationId xmlns:a16="http://schemas.microsoft.com/office/drawing/2014/main" id="{8A1F2017-312B-40D7-B2D8-D4E8C7990C20}"/>
              </a:ext>
            </a:extLst>
          </p:cNvPr>
          <p:cNvPicPr>
            <a:picLocks noChangeAspect="1"/>
          </p:cNvPicPr>
          <p:nvPr/>
        </p:nvPicPr>
        <p:blipFill>
          <a:blip r:embed="rId5"/>
          <a:stretch>
            <a:fillRect/>
          </a:stretch>
        </p:blipFill>
        <p:spPr>
          <a:xfrm>
            <a:off x="6232517" y="5078539"/>
            <a:ext cx="3094063" cy="1137763"/>
          </a:xfrm>
          <a:prstGeom prst="rect">
            <a:avLst/>
          </a:prstGeom>
          <a:solidFill>
            <a:srgbClr val="FFC000"/>
          </a:solidFill>
        </p:spPr>
      </p:pic>
      <p:sp>
        <p:nvSpPr>
          <p:cNvPr id="42" name="Arrow: Right 41">
            <a:extLst>
              <a:ext uri="{FF2B5EF4-FFF2-40B4-BE49-F238E27FC236}">
                <a16:creationId xmlns:a16="http://schemas.microsoft.com/office/drawing/2014/main" id="{F2038EED-80A3-47BD-B9E7-80CBE0C514EE}"/>
              </a:ext>
            </a:extLst>
          </p:cNvPr>
          <p:cNvSpPr/>
          <p:nvPr/>
        </p:nvSpPr>
        <p:spPr>
          <a:xfrm>
            <a:off x="5761773" y="5366064"/>
            <a:ext cx="470744" cy="3543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Freeform 199">
            <a:extLst>
              <a:ext uri="{FF2B5EF4-FFF2-40B4-BE49-F238E27FC236}">
                <a16:creationId xmlns:a16="http://schemas.microsoft.com/office/drawing/2014/main" id="{EC1412FA-B80A-40E6-8FDB-D39BD62C9527}"/>
              </a:ext>
            </a:extLst>
          </p:cNvPr>
          <p:cNvSpPr>
            <a:spLocks noChangeAspect="1"/>
          </p:cNvSpPr>
          <p:nvPr/>
        </p:nvSpPr>
        <p:spPr bwMode="auto">
          <a:xfrm>
            <a:off x="907217" y="1577128"/>
            <a:ext cx="267242" cy="324000"/>
          </a:xfrm>
          <a:custGeom>
            <a:avLst/>
            <a:gdLst>
              <a:gd name="T0" fmla="*/ 43 w 48"/>
              <a:gd name="T1" fmla="*/ 2 h 58"/>
              <a:gd name="T2" fmla="*/ 18 w 48"/>
              <a:gd name="T3" fmla="*/ 17 h 58"/>
              <a:gd name="T4" fmla="*/ 2 w 48"/>
              <a:gd name="T5" fmla="*/ 17 h 58"/>
              <a:gd name="T6" fmla="*/ 0 w 48"/>
              <a:gd name="T7" fmla="*/ 19 h 58"/>
              <a:gd name="T8" fmla="*/ 0 w 48"/>
              <a:gd name="T9" fmla="*/ 39 h 58"/>
              <a:gd name="T10" fmla="*/ 2 w 48"/>
              <a:gd name="T11" fmla="*/ 41 h 58"/>
              <a:gd name="T12" fmla="*/ 19 w 48"/>
              <a:gd name="T13" fmla="*/ 41 h 58"/>
              <a:gd name="T14" fmla="*/ 43 w 48"/>
              <a:gd name="T15" fmla="*/ 56 h 58"/>
              <a:gd name="T16" fmla="*/ 48 w 48"/>
              <a:gd name="T17" fmla="*/ 51 h 58"/>
              <a:gd name="T18" fmla="*/ 48 w 48"/>
              <a:gd name="T19" fmla="*/ 7 h 58"/>
              <a:gd name="T20" fmla="*/ 43 w 48"/>
              <a:gd name="T21"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58">
                <a:moveTo>
                  <a:pt x="43" y="2"/>
                </a:moveTo>
                <a:cubicBezTo>
                  <a:pt x="18" y="17"/>
                  <a:pt x="18" y="17"/>
                  <a:pt x="18" y="17"/>
                </a:cubicBezTo>
                <a:cubicBezTo>
                  <a:pt x="2" y="17"/>
                  <a:pt x="2" y="17"/>
                  <a:pt x="2" y="17"/>
                </a:cubicBezTo>
                <a:cubicBezTo>
                  <a:pt x="1" y="17"/>
                  <a:pt x="0" y="18"/>
                  <a:pt x="0" y="19"/>
                </a:cubicBezTo>
                <a:cubicBezTo>
                  <a:pt x="0" y="39"/>
                  <a:pt x="0" y="39"/>
                  <a:pt x="0" y="39"/>
                </a:cubicBezTo>
                <a:cubicBezTo>
                  <a:pt x="0" y="40"/>
                  <a:pt x="1" y="41"/>
                  <a:pt x="2" y="41"/>
                </a:cubicBezTo>
                <a:cubicBezTo>
                  <a:pt x="19" y="41"/>
                  <a:pt x="19" y="41"/>
                  <a:pt x="19" y="41"/>
                </a:cubicBezTo>
                <a:cubicBezTo>
                  <a:pt x="43" y="56"/>
                  <a:pt x="43" y="56"/>
                  <a:pt x="43" y="56"/>
                </a:cubicBezTo>
                <a:cubicBezTo>
                  <a:pt x="47" y="58"/>
                  <a:pt x="48" y="56"/>
                  <a:pt x="48" y="51"/>
                </a:cubicBezTo>
                <a:cubicBezTo>
                  <a:pt x="48" y="7"/>
                  <a:pt x="48" y="7"/>
                  <a:pt x="48" y="7"/>
                </a:cubicBezTo>
                <a:cubicBezTo>
                  <a:pt x="48" y="2"/>
                  <a:pt x="47" y="0"/>
                  <a:pt x="43" y="2"/>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zh-CN" altLang="en-US" sz="1600" dirty="0"/>
          </a:p>
        </p:txBody>
      </p:sp>
    </p:spTree>
    <p:extLst>
      <p:ext uri="{BB962C8B-B14F-4D97-AF65-F5344CB8AC3E}">
        <p14:creationId xmlns:p14="http://schemas.microsoft.com/office/powerpoint/2010/main" val="4216975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82478" y="206371"/>
            <a:ext cx="10515600" cy="707886"/>
          </a:xfrm>
        </p:spPr>
        <p:txBody>
          <a:bodyPr/>
          <a:lstStyle/>
          <a:p>
            <a:r>
              <a:rPr lang="en-US" altLang="zh-CN" dirty="0"/>
              <a:t>Methodology—Text Mining</a:t>
            </a:r>
            <a:endParaRPr lang="zh-CN" altLang="en-US" dirty="0"/>
          </a:p>
        </p:txBody>
      </p:sp>
      <p:sp>
        <p:nvSpPr>
          <p:cNvPr id="6" name="矩形 5"/>
          <p:cNvSpPr/>
          <p:nvPr/>
        </p:nvSpPr>
        <p:spPr>
          <a:xfrm>
            <a:off x="1311578" y="2430358"/>
            <a:ext cx="3906381" cy="707886"/>
          </a:xfrm>
          <a:prstGeom prst="rect">
            <a:avLst/>
          </a:prstGeom>
        </p:spPr>
        <p:txBody>
          <a:bodyPr wrap="square">
            <a:spAutoFit/>
          </a:bodyPr>
          <a:lstStyle/>
          <a:p>
            <a:r>
              <a:rPr lang="en-US" altLang="zh-CN" sz="2000" b="1" dirty="0">
                <a:solidFill>
                  <a:schemeClr val="bg1"/>
                </a:solidFill>
                <a:latin typeface="Adobe Gothic Std B" panose="020B0800000000000000" pitchFamily="34" charset="-128"/>
                <a:ea typeface="Adobe Gothic Std B" panose="020B0800000000000000" pitchFamily="34" charset="-128"/>
              </a:rPr>
              <a:t>CRAS ULTRICIES LIGULA SED MAGNA DICTUM PORTA.</a:t>
            </a:r>
            <a:endParaRPr lang="zh-CN" altLang="en-US" sz="2000" b="1" dirty="0">
              <a:solidFill>
                <a:schemeClr val="bg1"/>
              </a:solidFill>
              <a:latin typeface="Adobe Gothic Std B" panose="020B0800000000000000" pitchFamily="34" charset="-128"/>
              <a:ea typeface="MS UI Gothic" panose="020B0600070205080204" pitchFamily="34" charset="-128"/>
            </a:endParaRPr>
          </a:p>
        </p:txBody>
      </p:sp>
      <p:grpSp>
        <p:nvGrpSpPr>
          <p:cNvPr id="7" name="Group 6">
            <a:extLst>
              <a:ext uri="{FF2B5EF4-FFF2-40B4-BE49-F238E27FC236}">
                <a16:creationId xmlns:a16="http://schemas.microsoft.com/office/drawing/2014/main" id="{73EAF4F1-0B79-4B51-BCBB-1A8117BAC295}"/>
              </a:ext>
            </a:extLst>
          </p:cNvPr>
          <p:cNvGrpSpPr/>
          <p:nvPr/>
        </p:nvGrpSpPr>
        <p:grpSpPr>
          <a:xfrm>
            <a:off x="677245" y="2179753"/>
            <a:ext cx="10069942" cy="924088"/>
            <a:chOff x="664850" y="1723378"/>
            <a:chExt cx="10069942" cy="924088"/>
          </a:xfrm>
        </p:grpSpPr>
        <p:sp>
          <p:nvSpPr>
            <p:cNvPr id="8" name="Rectangle 7">
              <a:extLst>
                <a:ext uri="{FF2B5EF4-FFF2-40B4-BE49-F238E27FC236}">
                  <a16:creationId xmlns:a16="http://schemas.microsoft.com/office/drawing/2014/main" id="{D55793DF-EE5C-46F9-87CF-64DC554A55CA}"/>
                </a:ext>
              </a:extLst>
            </p:cNvPr>
            <p:cNvSpPr/>
            <p:nvPr/>
          </p:nvSpPr>
          <p:spPr>
            <a:xfrm>
              <a:off x="664850" y="1723378"/>
              <a:ext cx="2168901" cy="881116"/>
            </a:xfrm>
            <a:prstGeom prst="rect">
              <a:avLst/>
            </a:prstGeom>
            <a:solidFill>
              <a:srgbClr val="303749"/>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altLang="zh-CN" dirty="0">
                  <a:latin typeface="Gill Sans MT" panose="020B0502020104020203" pitchFamily="34" charset="0"/>
                </a:rPr>
                <a:t>Data cleaning</a:t>
              </a:r>
              <a:endParaRPr lang="en-US" dirty="0">
                <a:latin typeface="Gill Sans MT" panose="020B0502020104020203" pitchFamily="34" charset="0"/>
              </a:endParaRPr>
            </a:p>
          </p:txBody>
        </p:sp>
        <p:sp>
          <p:nvSpPr>
            <p:cNvPr id="9" name="Rectangle 8">
              <a:extLst>
                <a:ext uri="{FF2B5EF4-FFF2-40B4-BE49-F238E27FC236}">
                  <a16:creationId xmlns:a16="http://schemas.microsoft.com/office/drawing/2014/main" id="{8348AD52-A441-4B9D-83E5-03B0A9259645}"/>
                </a:ext>
              </a:extLst>
            </p:cNvPr>
            <p:cNvSpPr/>
            <p:nvPr/>
          </p:nvSpPr>
          <p:spPr>
            <a:xfrm>
              <a:off x="3305064" y="1723378"/>
              <a:ext cx="2168901" cy="881116"/>
            </a:xfrm>
            <a:prstGeom prst="rect">
              <a:avLst/>
            </a:prstGeom>
            <a:solidFill>
              <a:srgbClr val="303749"/>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altLang="zh-CN" dirty="0">
                  <a:latin typeface="Gill Sans MT" panose="020B0502020104020203" pitchFamily="34" charset="0"/>
                </a:rPr>
                <a:t>Natural language processing</a:t>
              </a:r>
              <a:endParaRPr lang="en-US" dirty="0">
                <a:latin typeface="Gill Sans MT" panose="020B0502020104020203" pitchFamily="34" charset="0"/>
              </a:endParaRPr>
            </a:p>
          </p:txBody>
        </p:sp>
        <p:sp>
          <p:nvSpPr>
            <p:cNvPr id="10" name="Rectangle 9">
              <a:extLst>
                <a:ext uri="{FF2B5EF4-FFF2-40B4-BE49-F238E27FC236}">
                  <a16:creationId xmlns:a16="http://schemas.microsoft.com/office/drawing/2014/main" id="{CBEF5DBA-FE10-42EB-A252-30A79AD3B8AF}"/>
                </a:ext>
              </a:extLst>
            </p:cNvPr>
            <p:cNvSpPr/>
            <p:nvPr/>
          </p:nvSpPr>
          <p:spPr>
            <a:xfrm>
              <a:off x="5912224" y="1771728"/>
              <a:ext cx="2168901" cy="875738"/>
            </a:xfrm>
            <a:prstGeom prst="rect">
              <a:avLst/>
            </a:prstGeom>
            <a:solidFill>
              <a:srgbClr val="303749"/>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altLang="zh-CN" dirty="0">
                  <a:latin typeface="Gill Sans MT" panose="020B0502020104020203" pitchFamily="34" charset="0"/>
                </a:rPr>
                <a:t>Sentiment &amp; Topic Detection</a:t>
              </a:r>
              <a:endParaRPr lang="en-US" dirty="0">
                <a:latin typeface="Gill Sans MT" panose="020B0502020104020203" pitchFamily="34" charset="0"/>
              </a:endParaRPr>
            </a:p>
          </p:txBody>
        </p:sp>
        <p:sp>
          <p:nvSpPr>
            <p:cNvPr id="11" name="Rectangle 10">
              <a:extLst>
                <a:ext uri="{FF2B5EF4-FFF2-40B4-BE49-F238E27FC236}">
                  <a16:creationId xmlns:a16="http://schemas.microsoft.com/office/drawing/2014/main" id="{35B6F4CD-C7FE-4E48-8D09-FBE1B5F8A8A6}"/>
                </a:ext>
              </a:extLst>
            </p:cNvPr>
            <p:cNvSpPr/>
            <p:nvPr/>
          </p:nvSpPr>
          <p:spPr>
            <a:xfrm>
              <a:off x="8565891" y="1771728"/>
              <a:ext cx="2168901" cy="875738"/>
            </a:xfrm>
            <a:prstGeom prst="rect">
              <a:avLst/>
            </a:prstGeom>
            <a:solidFill>
              <a:srgbClr val="303749"/>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a:latin typeface="Gill Sans MT" panose="020B0502020104020203" pitchFamily="34" charset="0"/>
                </a:rPr>
                <a:t>Visualization &amp; LDA tool </a:t>
              </a:r>
            </a:p>
          </p:txBody>
        </p:sp>
        <p:sp>
          <p:nvSpPr>
            <p:cNvPr id="12" name="Arrow: Right 11">
              <a:extLst>
                <a:ext uri="{FF2B5EF4-FFF2-40B4-BE49-F238E27FC236}">
                  <a16:creationId xmlns:a16="http://schemas.microsoft.com/office/drawing/2014/main" id="{6C165385-3641-4E6A-AD9D-CFACFFC1552E}"/>
                </a:ext>
              </a:extLst>
            </p:cNvPr>
            <p:cNvSpPr/>
            <p:nvPr/>
          </p:nvSpPr>
          <p:spPr>
            <a:xfrm>
              <a:off x="2930508" y="1986771"/>
              <a:ext cx="277798" cy="3543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2A36B96D-A973-478A-B01D-BF4749A1C871}"/>
                </a:ext>
              </a:extLst>
            </p:cNvPr>
            <p:cNvSpPr/>
            <p:nvPr/>
          </p:nvSpPr>
          <p:spPr>
            <a:xfrm>
              <a:off x="5554195" y="1989102"/>
              <a:ext cx="277798" cy="3543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5BB275D4-65BE-446B-8AB3-0138EAE766D6}"/>
                </a:ext>
              </a:extLst>
            </p:cNvPr>
            <p:cNvSpPr/>
            <p:nvPr/>
          </p:nvSpPr>
          <p:spPr>
            <a:xfrm>
              <a:off x="8184609" y="2032432"/>
              <a:ext cx="277798" cy="3543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8651D71-C25E-463A-BA0F-2B397E3FF7E5}"/>
              </a:ext>
            </a:extLst>
          </p:cNvPr>
          <p:cNvGrpSpPr/>
          <p:nvPr/>
        </p:nvGrpSpPr>
        <p:grpSpPr>
          <a:xfrm>
            <a:off x="1311578" y="3282496"/>
            <a:ext cx="8583316" cy="629384"/>
            <a:chOff x="1369191" y="2875016"/>
            <a:chExt cx="8583316" cy="629384"/>
          </a:xfrm>
          <a:solidFill>
            <a:srgbClr val="303749"/>
          </a:solidFill>
        </p:grpSpPr>
        <p:pic>
          <p:nvPicPr>
            <p:cNvPr id="17" name="Graphic 16" descr="Table">
              <a:extLst>
                <a:ext uri="{FF2B5EF4-FFF2-40B4-BE49-F238E27FC236}">
                  <a16:creationId xmlns:a16="http://schemas.microsoft.com/office/drawing/2014/main" id="{A24E1EB7-942C-495E-A884-8A6B2ADFF9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9191" y="2875016"/>
              <a:ext cx="604333" cy="604333"/>
            </a:xfrm>
            <a:prstGeom prst="rect">
              <a:avLst/>
            </a:prstGeom>
          </p:spPr>
        </p:pic>
        <p:pic>
          <p:nvPicPr>
            <p:cNvPr id="18" name="Graphic 17" descr="Head with gears">
              <a:extLst>
                <a:ext uri="{FF2B5EF4-FFF2-40B4-BE49-F238E27FC236}">
                  <a16:creationId xmlns:a16="http://schemas.microsoft.com/office/drawing/2014/main" id="{3FEFC1C5-FB89-4EAD-BDB2-AD7CA3BB78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94801" y="2900067"/>
              <a:ext cx="604333" cy="604333"/>
            </a:xfrm>
            <a:prstGeom prst="rect">
              <a:avLst/>
            </a:prstGeom>
          </p:spPr>
        </p:pic>
        <p:pic>
          <p:nvPicPr>
            <p:cNvPr id="19" name="Graphic 18" descr="Bar chart">
              <a:extLst>
                <a:ext uri="{FF2B5EF4-FFF2-40B4-BE49-F238E27FC236}">
                  <a16:creationId xmlns:a16="http://schemas.microsoft.com/office/drawing/2014/main" id="{5D8F16E5-602E-445D-BF1B-1F810B5CD4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48174" y="2900067"/>
              <a:ext cx="604333" cy="604333"/>
            </a:xfrm>
            <a:prstGeom prst="rect">
              <a:avLst/>
            </a:prstGeom>
          </p:spPr>
        </p:pic>
        <p:pic>
          <p:nvPicPr>
            <p:cNvPr id="20" name="Graphic 19" descr="Gauge">
              <a:extLst>
                <a:ext uri="{FF2B5EF4-FFF2-40B4-BE49-F238E27FC236}">
                  <a16:creationId xmlns:a16="http://schemas.microsoft.com/office/drawing/2014/main" id="{922B7EDF-337F-45AF-AF9B-03A46D69DAD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22564" y="2875016"/>
              <a:ext cx="604333" cy="604333"/>
            </a:xfrm>
            <a:prstGeom prst="rect">
              <a:avLst/>
            </a:prstGeom>
          </p:spPr>
        </p:pic>
      </p:grpSp>
      <p:pic>
        <p:nvPicPr>
          <p:cNvPr id="21" name="Graphic 20" descr="Magnifying glass">
            <a:extLst>
              <a:ext uri="{FF2B5EF4-FFF2-40B4-BE49-F238E27FC236}">
                <a16:creationId xmlns:a16="http://schemas.microsoft.com/office/drawing/2014/main" id="{E5060135-07A2-491A-8509-8B72AEC0270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63163" y="3521632"/>
            <a:ext cx="505495" cy="505495"/>
          </a:xfrm>
          <a:prstGeom prst="rect">
            <a:avLst/>
          </a:prstGeom>
        </p:spPr>
      </p:pic>
      <p:grpSp>
        <p:nvGrpSpPr>
          <p:cNvPr id="22" name="Group 21">
            <a:extLst>
              <a:ext uri="{FF2B5EF4-FFF2-40B4-BE49-F238E27FC236}">
                <a16:creationId xmlns:a16="http://schemas.microsoft.com/office/drawing/2014/main" id="{45F51A5D-9C92-48C6-A0D7-B7F586D351AB}"/>
              </a:ext>
            </a:extLst>
          </p:cNvPr>
          <p:cNvGrpSpPr/>
          <p:nvPr/>
        </p:nvGrpSpPr>
        <p:grpSpPr>
          <a:xfrm>
            <a:off x="664850" y="4210535"/>
            <a:ext cx="10069943" cy="2308324"/>
            <a:chOff x="664849" y="3833618"/>
            <a:chExt cx="10069943" cy="2308324"/>
          </a:xfrm>
        </p:grpSpPr>
        <p:sp>
          <p:nvSpPr>
            <p:cNvPr id="23" name="TextBox 22">
              <a:extLst>
                <a:ext uri="{FF2B5EF4-FFF2-40B4-BE49-F238E27FC236}">
                  <a16:creationId xmlns:a16="http://schemas.microsoft.com/office/drawing/2014/main" id="{6E8D6391-8416-4856-9421-3CF0011CE3A4}"/>
                </a:ext>
              </a:extLst>
            </p:cNvPr>
            <p:cNvSpPr txBox="1"/>
            <p:nvPr/>
          </p:nvSpPr>
          <p:spPr>
            <a:xfrm>
              <a:off x="664849" y="3839334"/>
              <a:ext cx="2168901" cy="1200329"/>
            </a:xfrm>
            <a:prstGeom prst="rect">
              <a:avLst/>
            </a:prstGeom>
            <a:solidFill>
              <a:schemeClr val="accent4">
                <a:lumMod val="60000"/>
                <a:lumOff val="40000"/>
              </a:schemeClr>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285750" indent="-285750">
                <a:buFont typeface="Wingdings" panose="05000000000000000000" pitchFamily="2" charset="2"/>
                <a:buChar char="§"/>
              </a:pPr>
              <a:r>
                <a:rPr lang="en-US" dirty="0">
                  <a:solidFill>
                    <a:sysClr val="windowText" lastClr="000000"/>
                  </a:solidFill>
                  <a:latin typeface="Gill Sans MT" panose="020B0502020104020203" pitchFamily="34" charset="0"/>
                </a:rPr>
                <a:t>Preprocess the text data</a:t>
              </a:r>
            </a:p>
            <a:p>
              <a:pPr marL="285750" indent="-285750">
                <a:buFont typeface="Wingdings" panose="05000000000000000000" pitchFamily="2" charset="2"/>
                <a:buChar char="§"/>
              </a:pPr>
              <a:r>
                <a:rPr lang="en-US" dirty="0">
                  <a:solidFill>
                    <a:sysClr val="windowText" lastClr="000000"/>
                  </a:solidFill>
                  <a:latin typeface="Gill Sans MT" panose="020B0502020104020203" pitchFamily="34" charset="0"/>
                </a:rPr>
                <a:t>Remove stop words</a:t>
              </a:r>
            </a:p>
          </p:txBody>
        </p:sp>
        <p:sp>
          <p:nvSpPr>
            <p:cNvPr id="24" name="TextBox 23">
              <a:extLst>
                <a:ext uri="{FF2B5EF4-FFF2-40B4-BE49-F238E27FC236}">
                  <a16:creationId xmlns:a16="http://schemas.microsoft.com/office/drawing/2014/main" id="{59EA9423-6E33-4664-859B-3669A4E3932C}"/>
                </a:ext>
              </a:extLst>
            </p:cNvPr>
            <p:cNvSpPr txBox="1"/>
            <p:nvPr/>
          </p:nvSpPr>
          <p:spPr>
            <a:xfrm>
              <a:off x="3305064" y="3833618"/>
              <a:ext cx="2168901" cy="2308324"/>
            </a:xfrm>
            <a:prstGeom prst="rect">
              <a:avLst/>
            </a:prstGeom>
            <a:solidFill>
              <a:schemeClr val="accent4">
                <a:lumMod val="60000"/>
                <a:lumOff val="40000"/>
              </a:schemeClr>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285750" indent="-285750">
                <a:buFont typeface="Wingdings" panose="05000000000000000000" pitchFamily="2" charset="2"/>
                <a:buChar char="§"/>
              </a:pPr>
              <a:r>
                <a:rPr lang="en-US" dirty="0">
                  <a:solidFill>
                    <a:sysClr val="windowText" lastClr="000000"/>
                  </a:solidFill>
                  <a:latin typeface="Gill Sans MT" panose="020B0502020104020203" pitchFamily="34" charset="0"/>
                </a:rPr>
                <a:t>Parts of Speech tagging (identify verb, noun, etc.)</a:t>
              </a:r>
            </a:p>
            <a:p>
              <a:pPr marL="285750" indent="-285750">
                <a:buFont typeface="Wingdings" panose="05000000000000000000" pitchFamily="2" charset="2"/>
                <a:buChar char="§"/>
              </a:pPr>
              <a:r>
                <a:rPr lang="en-US" dirty="0">
                  <a:solidFill>
                    <a:sysClr val="windowText" lastClr="000000"/>
                  </a:solidFill>
                  <a:latin typeface="Gill Sans MT" panose="020B0502020104020203" pitchFamily="34" charset="0"/>
                </a:rPr>
                <a:t>Tokenization (extract words, removing punctuations, numbers)</a:t>
              </a:r>
            </a:p>
          </p:txBody>
        </p:sp>
        <p:sp>
          <p:nvSpPr>
            <p:cNvPr id="25" name="TextBox 24">
              <a:extLst>
                <a:ext uri="{FF2B5EF4-FFF2-40B4-BE49-F238E27FC236}">
                  <a16:creationId xmlns:a16="http://schemas.microsoft.com/office/drawing/2014/main" id="{D40344BE-FD94-4002-88F3-52758B128768}"/>
                </a:ext>
              </a:extLst>
            </p:cNvPr>
            <p:cNvSpPr txBox="1"/>
            <p:nvPr/>
          </p:nvSpPr>
          <p:spPr>
            <a:xfrm>
              <a:off x="5912224" y="3833618"/>
              <a:ext cx="2168901" cy="2031325"/>
            </a:xfrm>
            <a:prstGeom prst="rect">
              <a:avLst/>
            </a:prstGeom>
            <a:solidFill>
              <a:schemeClr val="accent4">
                <a:lumMod val="60000"/>
                <a:lumOff val="40000"/>
              </a:schemeClr>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285750" indent="-285750">
                <a:buFont typeface="Wingdings" panose="05000000000000000000" pitchFamily="2" charset="2"/>
                <a:buChar char="§"/>
              </a:pPr>
              <a:r>
                <a:rPr lang="en-US" dirty="0">
                  <a:solidFill>
                    <a:sysClr val="windowText" lastClr="000000"/>
                  </a:solidFill>
                  <a:latin typeface="Gill Sans MT" panose="020B0502020104020203" pitchFamily="34" charset="0"/>
                </a:rPr>
                <a:t>Sentiment analysis( Positive &amp; Negative)</a:t>
              </a:r>
            </a:p>
            <a:p>
              <a:pPr marL="285750" indent="-285750">
                <a:buFont typeface="Wingdings" panose="05000000000000000000" pitchFamily="2" charset="2"/>
                <a:buChar char="§"/>
              </a:pPr>
              <a:r>
                <a:rPr lang="en-US" dirty="0">
                  <a:solidFill>
                    <a:sysClr val="windowText" lastClr="000000"/>
                  </a:solidFill>
                  <a:latin typeface="Gill Sans MT" panose="020B0502020104020203" pitchFamily="34" charset="0"/>
                </a:rPr>
                <a:t>Topic modeling: Google's Trained word2vec on Google News</a:t>
              </a:r>
            </a:p>
          </p:txBody>
        </p:sp>
        <p:sp>
          <p:nvSpPr>
            <p:cNvPr id="26" name="TextBox 25">
              <a:extLst>
                <a:ext uri="{FF2B5EF4-FFF2-40B4-BE49-F238E27FC236}">
                  <a16:creationId xmlns:a16="http://schemas.microsoft.com/office/drawing/2014/main" id="{3D2876CD-B636-4A46-BBE4-A557FDBAF927}"/>
                </a:ext>
              </a:extLst>
            </p:cNvPr>
            <p:cNvSpPr txBox="1"/>
            <p:nvPr/>
          </p:nvSpPr>
          <p:spPr>
            <a:xfrm>
              <a:off x="8565891" y="3838997"/>
              <a:ext cx="2168901" cy="1477328"/>
            </a:xfrm>
            <a:prstGeom prst="rect">
              <a:avLst/>
            </a:prstGeom>
            <a:solidFill>
              <a:schemeClr val="accent4">
                <a:lumMod val="60000"/>
                <a:lumOff val="40000"/>
              </a:schemeClr>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285750" indent="-285750">
                <a:buFont typeface="Wingdings" panose="05000000000000000000" pitchFamily="2" charset="2"/>
                <a:buChar char="§"/>
              </a:pPr>
              <a:r>
                <a:rPr lang="en-US" dirty="0">
                  <a:solidFill>
                    <a:sysClr val="windowText" lastClr="000000"/>
                  </a:solidFill>
                  <a:latin typeface="Gill Sans MT" panose="020B0502020104020203" pitchFamily="34" charset="0"/>
                </a:rPr>
                <a:t>Word frequencies &amp; word clouds</a:t>
              </a:r>
            </a:p>
            <a:p>
              <a:pPr marL="285750" indent="-285750">
                <a:buFont typeface="Wingdings" panose="05000000000000000000" pitchFamily="2" charset="2"/>
                <a:buChar char="§"/>
              </a:pPr>
              <a:r>
                <a:rPr lang="en-US" dirty="0">
                  <a:solidFill>
                    <a:sysClr val="windowText" lastClr="000000"/>
                  </a:solidFill>
                  <a:latin typeface="Gill Sans MT" panose="020B0502020104020203" pitchFamily="34" charset="0"/>
                </a:rPr>
                <a:t>Sentiment scores</a:t>
              </a:r>
            </a:p>
            <a:p>
              <a:pPr marL="285750" indent="-285750">
                <a:buFont typeface="Wingdings" panose="05000000000000000000" pitchFamily="2" charset="2"/>
                <a:buChar char="§"/>
              </a:pPr>
              <a:r>
                <a:rPr lang="en-US" dirty="0">
                  <a:solidFill>
                    <a:sysClr val="windowText" lastClr="000000"/>
                  </a:solidFill>
                  <a:latin typeface="Gill Sans MT" panose="020B0502020104020203" pitchFamily="34" charset="0"/>
                </a:rPr>
                <a:t>Topic visualization &amp; profiling</a:t>
              </a:r>
            </a:p>
          </p:txBody>
        </p:sp>
      </p:grpSp>
      <p:sp>
        <p:nvSpPr>
          <p:cNvPr id="27" name="矩形 44">
            <a:extLst>
              <a:ext uri="{FF2B5EF4-FFF2-40B4-BE49-F238E27FC236}">
                <a16:creationId xmlns:a16="http://schemas.microsoft.com/office/drawing/2014/main" id="{E57F34B1-0CC1-4690-AD9B-14F7BE54A743}"/>
              </a:ext>
            </a:extLst>
          </p:cNvPr>
          <p:cNvSpPr/>
          <p:nvPr/>
        </p:nvSpPr>
        <p:spPr>
          <a:xfrm>
            <a:off x="654153" y="869888"/>
            <a:ext cx="10595483" cy="400110"/>
          </a:xfrm>
          <a:prstGeom prst="rect">
            <a:avLst/>
          </a:prstGeom>
        </p:spPr>
        <p:txBody>
          <a:bodyPr wrap="square">
            <a:spAutoFit/>
          </a:bodyPr>
          <a:lstStyle/>
          <a:p>
            <a:r>
              <a:rPr lang="en-US" altLang="zh-CN" sz="2000" dirty="0"/>
              <a:t>Text mining is the process of exploring and analyzing large amounts of </a:t>
            </a:r>
            <a:r>
              <a:rPr lang="en-US" altLang="zh-CN" sz="2000" dirty="0">
                <a:solidFill>
                  <a:srgbClr val="FFC000"/>
                </a:solidFill>
              </a:rPr>
              <a:t>unstructured text data</a:t>
            </a:r>
            <a:endParaRPr lang="zh-CN" altLang="en-US" sz="2000" dirty="0">
              <a:solidFill>
                <a:srgbClr val="FFC000"/>
              </a:solidFill>
            </a:endParaRPr>
          </a:p>
        </p:txBody>
      </p:sp>
    </p:spTree>
    <p:extLst>
      <p:ext uri="{BB962C8B-B14F-4D97-AF65-F5344CB8AC3E}">
        <p14:creationId xmlns:p14="http://schemas.microsoft.com/office/powerpoint/2010/main" val="1134627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en-US" altLang="zh-CN" dirty="0"/>
              <a:t>Data Processing</a:t>
            </a:r>
            <a:endParaRPr lang="zh-CN" altLang="en-US" dirty="0"/>
          </a:p>
        </p:txBody>
      </p:sp>
      <p:sp>
        <p:nvSpPr>
          <p:cNvPr id="5" name="文本占位符 4"/>
          <p:cNvSpPr>
            <a:spLocks noGrp="1"/>
          </p:cNvSpPr>
          <p:nvPr>
            <p:ph type="body" sz="quarter" idx="13"/>
          </p:nvPr>
        </p:nvSpPr>
        <p:spPr/>
        <p:txBody>
          <a:bodyPr/>
          <a:lstStyle/>
          <a:p>
            <a:r>
              <a:rPr lang="en-US" altLang="zh-CN" dirty="0">
                <a:latin typeface="Adobe Gothic Std B" panose="020B0800000000000000" pitchFamily="34" charset="-128"/>
                <a:ea typeface="Adobe Gothic Std B" panose="020B0800000000000000" pitchFamily="34" charset="-128"/>
              </a:rPr>
              <a:t>4</a:t>
            </a:r>
            <a:endParaRPr lang="zh-CN" altLang="en-US" dirty="0">
              <a:latin typeface="Adobe Gothic Std B" panose="020B0800000000000000" pitchFamily="34" charset="-128"/>
            </a:endParaRPr>
          </a:p>
        </p:txBody>
      </p:sp>
    </p:spTree>
    <p:extLst>
      <p:ext uri="{BB962C8B-B14F-4D97-AF65-F5344CB8AC3E}">
        <p14:creationId xmlns:p14="http://schemas.microsoft.com/office/powerpoint/2010/main" val="2117808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68205" y="267522"/>
            <a:ext cx="10515600" cy="722393"/>
          </a:xfrm>
        </p:spPr>
        <p:txBody>
          <a:bodyPr/>
          <a:lstStyle/>
          <a:p>
            <a:r>
              <a:rPr lang="en-US" altLang="zh-CN" dirty="0"/>
              <a:t>Text Feature Engineering</a:t>
            </a:r>
            <a:endParaRPr lang="zh-CN" altLang="en-US" dirty="0"/>
          </a:p>
        </p:txBody>
      </p:sp>
      <p:sp>
        <p:nvSpPr>
          <p:cNvPr id="6" name="矩形 5"/>
          <p:cNvSpPr/>
          <p:nvPr/>
        </p:nvSpPr>
        <p:spPr>
          <a:xfrm>
            <a:off x="682404" y="1756071"/>
            <a:ext cx="8535148" cy="4093428"/>
          </a:xfrm>
          <a:prstGeom prst="rect">
            <a:avLst/>
          </a:prstGeom>
        </p:spPr>
        <p:txBody>
          <a:bodyPr wrap="square">
            <a:spAutoFit/>
          </a:bodyPr>
          <a:lstStyle/>
          <a:p>
            <a:pPr marL="285750" indent="-285750">
              <a:buFont typeface="Wingdings" panose="05000000000000000000" pitchFamily="2" charset="2"/>
              <a:buChar char="Ø"/>
            </a:pPr>
            <a:r>
              <a:rPr lang="en-US" altLang="zh-CN" sz="2000" b="1" dirty="0">
                <a:solidFill>
                  <a:srgbClr val="FFC000"/>
                </a:solidFill>
              </a:rPr>
              <a:t>Step 1</a:t>
            </a:r>
            <a:r>
              <a:rPr lang="en-US" altLang="zh-CN" sz="2000" b="1" dirty="0"/>
              <a:t>: Stemming</a:t>
            </a:r>
            <a:r>
              <a:rPr lang="en-US" altLang="zh-CN" sz="2000" dirty="0"/>
              <a:t> - Stemming means to take off the suffixes of the stemmed word. Therefore words such as "run" and "running" would both be represented as "run".  </a:t>
            </a:r>
          </a:p>
          <a:p>
            <a:endParaRPr lang="en-US" altLang="zh-CN" sz="2000" dirty="0"/>
          </a:p>
          <a:p>
            <a:pPr marL="285750" indent="-285750">
              <a:buFont typeface="Wingdings" panose="05000000000000000000" pitchFamily="2" charset="2"/>
              <a:buChar char="Ø"/>
            </a:pPr>
            <a:r>
              <a:rPr lang="en-US" altLang="zh-CN" sz="2000" b="1" dirty="0">
                <a:solidFill>
                  <a:srgbClr val="FFC000"/>
                </a:solidFill>
              </a:rPr>
              <a:t>Step 2</a:t>
            </a:r>
            <a:r>
              <a:rPr lang="en-US" altLang="zh-CN" sz="2000" b="1" dirty="0"/>
              <a:t>: Tokenizing</a:t>
            </a:r>
            <a:r>
              <a:rPr lang="en-US" altLang="zh-CN" sz="2000" dirty="0"/>
              <a:t>- Splits sentences up into single words. </a:t>
            </a:r>
          </a:p>
          <a:p>
            <a:endParaRPr lang="en-US" altLang="zh-CN" sz="2000" dirty="0"/>
          </a:p>
          <a:p>
            <a:pPr marL="285750" indent="-285750">
              <a:buFont typeface="Wingdings" panose="05000000000000000000" pitchFamily="2" charset="2"/>
              <a:buChar char="Ø"/>
            </a:pPr>
            <a:r>
              <a:rPr lang="en-US" altLang="zh-CN" sz="2000" b="1" dirty="0">
                <a:solidFill>
                  <a:srgbClr val="FFC000"/>
                </a:solidFill>
              </a:rPr>
              <a:t>Step 3</a:t>
            </a:r>
            <a:r>
              <a:rPr lang="en-US" altLang="zh-CN" sz="2000" b="1" dirty="0"/>
              <a:t>:</a:t>
            </a:r>
            <a:r>
              <a:rPr lang="zh-CN" altLang="en-US" sz="2000" b="1" dirty="0"/>
              <a:t> </a:t>
            </a:r>
            <a:r>
              <a:rPr lang="en-US" altLang="zh-CN" sz="2000" b="1" dirty="0"/>
              <a:t>Remove Stop Words</a:t>
            </a:r>
            <a:r>
              <a:rPr lang="en-US" altLang="zh-CN" sz="2000" dirty="0"/>
              <a:t>- This moves words such as “the” “a” and “it” as shown in the English stop words corpus.</a:t>
            </a:r>
            <a:r>
              <a:rPr lang="zh-CN" altLang="en-US" sz="2000" dirty="0"/>
              <a:t> </a:t>
            </a:r>
            <a:r>
              <a:rPr lang="en-US" altLang="zh-CN" sz="2000" dirty="0"/>
              <a:t>Admittingly, sentences without these words are hard to understand, and ideally they should be kept, but it is again a trade-off.</a:t>
            </a:r>
          </a:p>
          <a:p>
            <a:endParaRPr lang="en-US" altLang="zh-CN" sz="2000" dirty="0"/>
          </a:p>
          <a:p>
            <a:pPr marL="285750" indent="-285750">
              <a:buFont typeface="Wingdings" panose="05000000000000000000" pitchFamily="2" charset="2"/>
              <a:buChar char="Ø"/>
            </a:pPr>
            <a:r>
              <a:rPr lang="en-US" altLang="zh-CN" sz="2000" b="1" dirty="0">
                <a:solidFill>
                  <a:srgbClr val="FFC000"/>
                </a:solidFill>
              </a:rPr>
              <a:t>Step 4</a:t>
            </a:r>
            <a:r>
              <a:rPr lang="en-US" altLang="zh-CN" sz="2000" b="1" dirty="0"/>
              <a:t>: </a:t>
            </a:r>
            <a:r>
              <a:rPr lang="en-US" altLang="zh-CN" sz="2000" b="1" dirty="0" err="1"/>
              <a:t>ngrams</a:t>
            </a:r>
            <a:r>
              <a:rPr lang="en-US" altLang="zh-CN" sz="2000" dirty="0"/>
              <a:t>- Makes groups of words that are 'n' long. Having more than that is computationally expensive.</a:t>
            </a:r>
          </a:p>
        </p:txBody>
      </p:sp>
      <p:sp>
        <p:nvSpPr>
          <p:cNvPr id="29" name="矩形 44">
            <a:extLst>
              <a:ext uri="{FF2B5EF4-FFF2-40B4-BE49-F238E27FC236}">
                <a16:creationId xmlns:a16="http://schemas.microsoft.com/office/drawing/2014/main" id="{DAFCD398-60CF-438E-9C45-19A4CB092B5C}"/>
              </a:ext>
            </a:extLst>
          </p:cNvPr>
          <p:cNvSpPr/>
          <p:nvPr/>
        </p:nvSpPr>
        <p:spPr>
          <a:xfrm>
            <a:off x="568205" y="868589"/>
            <a:ext cx="6096000" cy="400110"/>
          </a:xfrm>
          <a:prstGeom prst="rect">
            <a:avLst/>
          </a:prstGeom>
        </p:spPr>
        <p:txBody>
          <a:bodyPr>
            <a:spAutoFit/>
          </a:bodyPr>
          <a:lstStyle/>
          <a:p>
            <a:r>
              <a:rPr lang="en-US" altLang="zh-CN" sz="2000" dirty="0"/>
              <a:t> Cleaning and pre-processing </a:t>
            </a:r>
            <a:r>
              <a:rPr lang="en-US" altLang="zh-CN" sz="2000" dirty="0">
                <a:solidFill>
                  <a:srgbClr val="FFC000"/>
                </a:solidFill>
              </a:rPr>
              <a:t>textual </a:t>
            </a:r>
            <a:r>
              <a:rPr lang="en-US" altLang="zh-CN" sz="2000" dirty="0"/>
              <a:t>data</a:t>
            </a:r>
            <a:endParaRPr lang="zh-CN" altLang="en-US" sz="2000" dirty="0">
              <a:solidFill>
                <a:srgbClr val="FFC000"/>
              </a:solidFill>
            </a:endParaRPr>
          </a:p>
        </p:txBody>
      </p:sp>
      <p:sp>
        <p:nvSpPr>
          <p:cNvPr id="2" name="Rectangle 1">
            <a:extLst>
              <a:ext uri="{FF2B5EF4-FFF2-40B4-BE49-F238E27FC236}">
                <a16:creationId xmlns:a16="http://schemas.microsoft.com/office/drawing/2014/main" id="{473E302E-9899-4364-9A26-56D9A849869C}"/>
              </a:ext>
            </a:extLst>
          </p:cNvPr>
          <p:cNvSpPr/>
          <p:nvPr/>
        </p:nvSpPr>
        <p:spPr>
          <a:xfrm>
            <a:off x="9217551" y="1626633"/>
            <a:ext cx="2437751" cy="954107"/>
          </a:xfrm>
          <a:prstGeom prst="rect">
            <a:avLst/>
          </a:prstGeom>
        </p:spPr>
        <p:txBody>
          <a:bodyPr wrap="square">
            <a:spAutoFit/>
          </a:bodyPr>
          <a:lstStyle/>
          <a:p>
            <a:r>
              <a:rPr lang="en-US" altLang="zh-CN" sz="1400" i="1" dirty="0"/>
              <a:t>"the sun is shining" = "the sun shines“. It will reduce the total amount of features that we will generate.</a:t>
            </a:r>
            <a:endParaRPr lang="zh-CN" altLang="en-US" sz="1400" i="1" dirty="0"/>
          </a:p>
        </p:txBody>
      </p:sp>
      <p:sp>
        <p:nvSpPr>
          <p:cNvPr id="3" name="Rectangle 2">
            <a:extLst>
              <a:ext uri="{FF2B5EF4-FFF2-40B4-BE49-F238E27FC236}">
                <a16:creationId xmlns:a16="http://schemas.microsoft.com/office/drawing/2014/main" id="{56238F99-3417-4ECA-9634-2C6FE632EA82}"/>
              </a:ext>
            </a:extLst>
          </p:cNvPr>
          <p:cNvSpPr/>
          <p:nvPr/>
        </p:nvSpPr>
        <p:spPr>
          <a:xfrm>
            <a:off x="9217552" y="5125672"/>
            <a:ext cx="2437751" cy="954107"/>
          </a:xfrm>
          <a:prstGeom prst="rect">
            <a:avLst/>
          </a:prstGeom>
        </p:spPr>
        <p:txBody>
          <a:bodyPr wrap="square">
            <a:spAutoFit/>
          </a:bodyPr>
          <a:lstStyle/>
          <a:p>
            <a:r>
              <a:rPr lang="en-US" altLang="zh-CN" sz="1400" i="1" dirty="0"/>
              <a:t>The 2-grams for the sentence "The shaggy dog" are [The, shaggy], [The, dog] and [shaggy, dog].  </a:t>
            </a:r>
            <a:endParaRPr lang="zh-CN" altLang="en-US" sz="1400" i="1" dirty="0"/>
          </a:p>
        </p:txBody>
      </p:sp>
    </p:spTree>
    <p:extLst>
      <p:ext uri="{BB962C8B-B14F-4D97-AF65-F5344CB8AC3E}">
        <p14:creationId xmlns:p14="http://schemas.microsoft.com/office/powerpoint/2010/main" val="1771553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en-US" altLang="zh-CN" dirty="0"/>
              <a:t>Modeling</a:t>
            </a:r>
            <a:endParaRPr lang="zh-CN" altLang="en-US" dirty="0"/>
          </a:p>
        </p:txBody>
      </p:sp>
      <p:sp>
        <p:nvSpPr>
          <p:cNvPr id="5" name="文本占位符 4"/>
          <p:cNvSpPr>
            <a:spLocks noGrp="1"/>
          </p:cNvSpPr>
          <p:nvPr>
            <p:ph type="body" sz="quarter" idx="13"/>
          </p:nvPr>
        </p:nvSpPr>
        <p:spPr/>
        <p:txBody>
          <a:bodyPr/>
          <a:lstStyle/>
          <a:p>
            <a:r>
              <a:rPr lang="en-US" altLang="zh-CN" dirty="0">
                <a:latin typeface="Adobe Gothic Std B" panose="020B0800000000000000" pitchFamily="34" charset="-128"/>
                <a:ea typeface="Adobe Gothic Std B" panose="020B0800000000000000" pitchFamily="34" charset="-128"/>
              </a:rPr>
              <a:t>5</a:t>
            </a:r>
            <a:endParaRPr lang="zh-CN" altLang="en-US" dirty="0">
              <a:latin typeface="Adobe Gothic Std B" panose="020B0800000000000000" pitchFamily="34" charset="-128"/>
            </a:endParaRPr>
          </a:p>
        </p:txBody>
      </p:sp>
    </p:spTree>
    <p:extLst>
      <p:ext uri="{BB962C8B-B14F-4D97-AF65-F5344CB8AC3E}">
        <p14:creationId xmlns:p14="http://schemas.microsoft.com/office/powerpoint/2010/main" val="4113151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5548A-CA24-4D40-8FEB-D6359CA382F1}"/>
              </a:ext>
            </a:extLst>
          </p:cNvPr>
          <p:cNvSpPr>
            <a:spLocks noGrp="1"/>
          </p:cNvSpPr>
          <p:nvPr>
            <p:ph type="title"/>
          </p:nvPr>
        </p:nvSpPr>
        <p:spPr>
          <a:xfrm>
            <a:off x="838200" y="1464082"/>
            <a:ext cx="10515600" cy="1209675"/>
          </a:xfrm>
        </p:spPr>
        <p:txBody>
          <a:bodyPr/>
          <a:lstStyle/>
          <a:p>
            <a:r>
              <a:rPr lang="en-US" altLang="zh-CN" dirty="0"/>
              <a:t> </a:t>
            </a:r>
            <a:endParaRPr lang="zh-CN" altLang="en-US" dirty="0"/>
          </a:p>
        </p:txBody>
      </p:sp>
      <p:sp>
        <p:nvSpPr>
          <p:cNvPr id="3" name="标题 3">
            <a:extLst>
              <a:ext uri="{FF2B5EF4-FFF2-40B4-BE49-F238E27FC236}">
                <a16:creationId xmlns:a16="http://schemas.microsoft.com/office/drawing/2014/main" id="{D0DBFF25-6E2B-4BEB-8A92-A225BA5B6A11}"/>
              </a:ext>
            </a:extLst>
          </p:cNvPr>
          <p:cNvSpPr txBox="1">
            <a:spLocks/>
          </p:cNvSpPr>
          <p:nvPr/>
        </p:nvSpPr>
        <p:spPr>
          <a:xfrm>
            <a:off x="568205" y="267522"/>
            <a:ext cx="10515600" cy="7223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Sentiment Analysis</a:t>
            </a:r>
            <a:endParaRPr lang="zh-CN" altLang="en-US" dirty="0"/>
          </a:p>
        </p:txBody>
      </p:sp>
      <p:sp>
        <p:nvSpPr>
          <p:cNvPr id="4" name="矩形 44">
            <a:extLst>
              <a:ext uri="{FF2B5EF4-FFF2-40B4-BE49-F238E27FC236}">
                <a16:creationId xmlns:a16="http://schemas.microsoft.com/office/drawing/2014/main" id="{AFF6E4F6-BE27-4602-94D5-F104008FFEDF}"/>
              </a:ext>
            </a:extLst>
          </p:cNvPr>
          <p:cNvSpPr/>
          <p:nvPr/>
        </p:nvSpPr>
        <p:spPr>
          <a:xfrm>
            <a:off x="568205" y="868589"/>
            <a:ext cx="6096000" cy="400110"/>
          </a:xfrm>
          <a:prstGeom prst="rect">
            <a:avLst/>
          </a:prstGeom>
        </p:spPr>
        <p:txBody>
          <a:bodyPr>
            <a:spAutoFit/>
          </a:bodyPr>
          <a:lstStyle/>
          <a:p>
            <a:r>
              <a:rPr lang="en-US" altLang="zh-CN" sz="2000" dirty="0">
                <a:solidFill>
                  <a:srgbClr val="FFC000"/>
                </a:solidFill>
              </a:rPr>
              <a:t>Polarity </a:t>
            </a:r>
            <a:r>
              <a:rPr lang="en-US" altLang="zh-CN" sz="2000" dirty="0"/>
              <a:t>results based on reviews’ </a:t>
            </a:r>
            <a:r>
              <a:rPr lang="en-US" altLang="zh-CN" sz="2000" dirty="0">
                <a:solidFill>
                  <a:srgbClr val="FFC000"/>
                </a:solidFill>
              </a:rPr>
              <a:t>attitude for 5 rating </a:t>
            </a:r>
            <a:endParaRPr lang="zh-CN" altLang="en-US" sz="2000" dirty="0">
              <a:solidFill>
                <a:srgbClr val="FFC000"/>
              </a:solidFill>
            </a:endParaRPr>
          </a:p>
        </p:txBody>
      </p:sp>
      <p:graphicFrame>
        <p:nvGraphicFramePr>
          <p:cNvPr id="7" name="Chart 6">
            <a:extLst>
              <a:ext uri="{FF2B5EF4-FFF2-40B4-BE49-F238E27FC236}">
                <a16:creationId xmlns:a16="http://schemas.microsoft.com/office/drawing/2014/main" id="{45E8B96A-593C-42BC-9AFE-8B2A09AA9DA1}"/>
              </a:ext>
            </a:extLst>
          </p:cNvPr>
          <p:cNvGraphicFramePr/>
          <p:nvPr>
            <p:extLst>
              <p:ext uri="{D42A27DB-BD31-4B8C-83A1-F6EECF244321}">
                <p14:modId xmlns:p14="http://schemas.microsoft.com/office/powerpoint/2010/main" val="3616011172"/>
              </p:ext>
            </p:extLst>
          </p:nvPr>
        </p:nvGraphicFramePr>
        <p:xfrm>
          <a:off x="2618297" y="1452767"/>
          <a:ext cx="6955406" cy="4268567"/>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a16="http://schemas.microsoft.com/office/drawing/2014/main" id="{326D8C2B-C616-47AB-B264-5C63D0E23E48}"/>
              </a:ext>
            </a:extLst>
          </p:cNvPr>
          <p:cNvSpPr/>
          <p:nvPr/>
        </p:nvSpPr>
        <p:spPr>
          <a:xfrm>
            <a:off x="2691021" y="5796473"/>
            <a:ext cx="7399091" cy="646331"/>
          </a:xfrm>
          <a:prstGeom prst="rect">
            <a:avLst/>
          </a:prstGeom>
        </p:spPr>
        <p:txBody>
          <a:bodyPr wrap="square">
            <a:spAutoFit/>
          </a:bodyPr>
          <a:lstStyle/>
          <a:p>
            <a:r>
              <a:rPr lang="en-US" altLang="zh-CN" dirty="0"/>
              <a:t>Rating sentiment analysis shows that the higher the rate, the more positive words in reviews.</a:t>
            </a:r>
            <a:endParaRPr lang="zh-CN" altLang="en-US" dirty="0"/>
          </a:p>
        </p:txBody>
      </p:sp>
      <p:sp>
        <p:nvSpPr>
          <p:cNvPr id="9" name="Freeform 5">
            <a:extLst>
              <a:ext uri="{FF2B5EF4-FFF2-40B4-BE49-F238E27FC236}">
                <a16:creationId xmlns:a16="http://schemas.microsoft.com/office/drawing/2014/main" id="{A9CE01ED-B63A-41E7-8ADA-81D5912E70CB}"/>
              </a:ext>
            </a:extLst>
          </p:cNvPr>
          <p:cNvSpPr>
            <a:spLocks noEditPoints="1"/>
          </p:cNvSpPr>
          <p:nvPr/>
        </p:nvSpPr>
        <p:spPr bwMode="auto">
          <a:xfrm>
            <a:off x="2267666" y="5838578"/>
            <a:ext cx="423355" cy="356923"/>
          </a:xfrm>
          <a:custGeom>
            <a:avLst/>
            <a:gdLst>
              <a:gd name="T0" fmla="*/ 2147483646 w 215"/>
              <a:gd name="T1" fmla="*/ 2147483646 h 187"/>
              <a:gd name="T2" fmla="*/ 2147483646 w 215"/>
              <a:gd name="T3" fmla="*/ 2147483646 h 187"/>
              <a:gd name="T4" fmla="*/ 2147483646 w 215"/>
              <a:gd name="T5" fmla="*/ 2147483646 h 187"/>
              <a:gd name="T6" fmla="*/ 2147483646 w 215"/>
              <a:gd name="T7" fmla="*/ 2147483646 h 187"/>
              <a:gd name="T8" fmla="*/ 2147483646 w 215"/>
              <a:gd name="T9" fmla="*/ 2147483646 h 187"/>
              <a:gd name="T10" fmla="*/ 2147483646 w 215"/>
              <a:gd name="T11" fmla="*/ 2147483646 h 187"/>
              <a:gd name="T12" fmla="*/ 2147483646 w 215"/>
              <a:gd name="T13" fmla="*/ 2147483646 h 187"/>
              <a:gd name="T14" fmla="*/ 2147483646 w 215"/>
              <a:gd name="T15" fmla="*/ 2147483646 h 187"/>
              <a:gd name="T16" fmla="*/ 2147483646 w 215"/>
              <a:gd name="T17" fmla="*/ 2147483646 h 187"/>
              <a:gd name="T18" fmla="*/ 2147483646 w 215"/>
              <a:gd name="T19" fmla="*/ 2147483646 h 187"/>
              <a:gd name="T20" fmla="*/ 2147483646 w 215"/>
              <a:gd name="T21" fmla="*/ 2147483646 h 187"/>
              <a:gd name="T22" fmla="*/ 2147483646 w 215"/>
              <a:gd name="T23" fmla="*/ 2147483646 h 187"/>
              <a:gd name="T24" fmla="*/ 2147483646 w 215"/>
              <a:gd name="T25" fmla="*/ 2147483646 h 187"/>
              <a:gd name="T26" fmla="*/ 2147483646 w 215"/>
              <a:gd name="T27" fmla="*/ 2147483646 h 187"/>
              <a:gd name="T28" fmla="*/ 2147483646 w 215"/>
              <a:gd name="T29" fmla="*/ 2147483646 h 187"/>
              <a:gd name="T30" fmla="*/ 2147483646 w 215"/>
              <a:gd name="T31" fmla="*/ 0 h 187"/>
              <a:gd name="T32" fmla="*/ 2147483646 w 215"/>
              <a:gd name="T33" fmla="*/ 2147483646 h 187"/>
              <a:gd name="T34" fmla="*/ 2147483646 w 215"/>
              <a:gd name="T35" fmla="*/ 2147483646 h 187"/>
              <a:gd name="T36" fmla="*/ 2147483646 w 215"/>
              <a:gd name="T37" fmla="*/ 2147483646 h 187"/>
              <a:gd name="T38" fmla="*/ 2147483646 w 215"/>
              <a:gd name="T39" fmla="*/ 2147483646 h 187"/>
              <a:gd name="T40" fmla="*/ 2147483646 w 215"/>
              <a:gd name="T41" fmla="*/ 2147483646 h 187"/>
              <a:gd name="T42" fmla="*/ 2147483646 w 215"/>
              <a:gd name="T43" fmla="*/ 2147483646 h 187"/>
              <a:gd name="T44" fmla="*/ 2147483646 w 215"/>
              <a:gd name="T45" fmla="*/ 2147483646 h 187"/>
              <a:gd name="T46" fmla="*/ 2147483646 w 215"/>
              <a:gd name="T47" fmla="*/ 2147483646 h 187"/>
              <a:gd name="T48" fmla="*/ 2147483646 w 215"/>
              <a:gd name="T49" fmla="*/ 2147483646 h 187"/>
              <a:gd name="T50" fmla="*/ 2147483646 w 215"/>
              <a:gd name="T51" fmla="*/ 2147483646 h 187"/>
              <a:gd name="T52" fmla="*/ 2147483646 w 215"/>
              <a:gd name="T53" fmla="*/ 2147483646 h 187"/>
              <a:gd name="T54" fmla="*/ 2147483646 w 215"/>
              <a:gd name="T55" fmla="*/ 2147483646 h 187"/>
              <a:gd name="T56" fmla="*/ 2147483646 w 215"/>
              <a:gd name="T57" fmla="*/ 2147483646 h 187"/>
              <a:gd name="T58" fmla="*/ 2147483646 w 215"/>
              <a:gd name="T59" fmla="*/ 2147483646 h 187"/>
              <a:gd name="T60" fmla="*/ 2147483646 w 215"/>
              <a:gd name="T61" fmla="*/ 2147483646 h 187"/>
              <a:gd name="T62" fmla="*/ 2147483646 w 215"/>
              <a:gd name="T63" fmla="*/ 2147483646 h 187"/>
              <a:gd name="T64" fmla="*/ 2147483646 w 215"/>
              <a:gd name="T65" fmla="*/ 2147483646 h 187"/>
              <a:gd name="T66" fmla="*/ 2147483646 w 215"/>
              <a:gd name="T67" fmla="*/ 2147483646 h 187"/>
              <a:gd name="T68" fmla="*/ 2147483646 w 215"/>
              <a:gd name="T69" fmla="*/ 2147483646 h 187"/>
              <a:gd name="T70" fmla="*/ 2147483646 w 215"/>
              <a:gd name="T71" fmla="*/ 2147483646 h 187"/>
              <a:gd name="T72" fmla="*/ 0 w 215"/>
              <a:gd name="T73" fmla="*/ 2147483646 h 187"/>
              <a:gd name="T74" fmla="*/ 0 w 215"/>
              <a:gd name="T75" fmla="*/ 2147483646 h 187"/>
              <a:gd name="T76" fmla="*/ 2147483646 w 215"/>
              <a:gd name="T77" fmla="*/ 2147483646 h 187"/>
              <a:gd name="T78" fmla="*/ 2147483646 w 215"/>
              <a:gd name="T79" fmla="*/ 2147483646 h 187"/>
              <a:gd name="T80" fmla="*/ 0 w 215"/>
              <a:gd name="T81" fmla="*/ 2147483646 h 1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 h="187">
                <a:moveTo>
                  <a:pt x="121" y="150"/>
                </a:moveTo>
                <a:cubicBezTo>
                  <a:pt x="112" y="119"/>
                  <a:pt x="87" y="104"/>
                  <a:pt x="56" y="97"/>
                </a:cubicBezTo>
                <a:cubicBezTo>
                  <a:pt x="143" y="69"/>
                  <a:pt x="143" y="69"/>
                  <a:pt x="143" y="69"/>
                </a:cubicBezTo>
                <a:cubicBezTo>
                  <a:pt x="178" y="78"/>
                  <a:pt x="206" y="100"/>
                  <a:pt x="215" y="118"/>
                </a:cubicBezTo>
                <a:cubicBezTo>
                  <a:pt x="215" y="150"/>
                  <a:pt x="215" y="150"/>
                  <a:pt x="215" y="150"/>
                </a:cubicBezTo>
                <a:cubicBezTo>
                  <a:pt x="193" y="173"/>
                  <a:pt x="160" y="183"/>
                  <a:pt x="121" y="186"/>
                </a:cubicBezTo>
                <a:cubicBezTo>
                  <a:pt x="121" y="174"/>
                  <a:pt x="121" y="162"/>
                  <a:pt x="121" y="150"/>
                </a:cubicBezTo>
                <a:close/>
                <a:moveTo>
                  <a:pt x="33" y="74"/>
                </a:moveTo>
                <a:cubicBezTo>
                  <a:pt x="45" y="70"/>
                  <a:pt x="45" y="70"/>
                  <a:pt x="45" y="70"/>
                </a:cubicBezTo>
                <a:cubicBezTo>
                  <a:pt x="42" y="68"/>
                  <a:pt x="30" y="59"/>
                  <a:pt x="31" y="54"/>
                </a:cubicBezTo>
                <a:cubicBezTo>
                  <a:pt x="31" y="54"/>
                  <a:pt x="32" y="53"/>
                  <a:pt x="32" y="52"/>
                </a:cubicBezTo>
                <a:cubicBezTo>
                  <a:pt x="34" y="50"/>
                  <a:pt x="37" y="48"/>
                  <a:pt x="41" y="46"/>
                </a:cubicBezTo>
                <a:cubicBezTo>
                  <a:pt x="52" y="42"/>
                  <a:pt x="74" y="41"/>
                  <a:pt x="94" y="40"/>
                </a:cubicBezTo>
                <a:cubicBezTo>
                  <a:pt x="100" y="40"/>
                  <a:pt x="105" y="40"/>
                  <a:pt x="110" y="39"/>
                </a:cubicBezTo>
                <a:cubicBezTo>
                  <a:pt x="123" y="39"/>
                  <a:pt x="133" y="38"/>
                  <a:pt x="139" y="32"/>
                </a:cubicBezTo>
                <a:cubicBezTo>
                  <a:pt x="146" y="27"/>
                  <a:pt x="149" y="17"/>
                  <a:pt x="145" y="0"/>
                </a:cubicBezTo>
                <a:cubicBezTo>
                  <a:pt x="135" y="2"/>
                  <a:pt x="135" y="2"/>
                  <a:pt x="135" y="2"/>
                </a:cubicBezTo>
                <a:cubicBezTo>
                  <a:pt x="138" y="15"/>
                  <a:pt x="137" y="21"/>
                  <a:pt x="133" y="24"/>
                </a:cubicBezTo>
                <a:cubicBezTo>
                  <a:pt x="129" y="28"/>
                  <a:pt x="120" y="28"/>
                  <a:pt x="110" y="29"/>
                </a:cubicBezTo>
                <a:cubicBezTo>
                  <a:pt x="104" y="29"/>
                  <a:pt x="99" y="30"/>
                  <a:pt x="93" y="30"/>
                </a:cubicBezTo>
                <a:cubicBezTo>
                  <a:pt x="72" y="31"/>
                  <a:pt x="49" y="32"/>
                  <a:pt x="38" y="37"/>
                </a:cubicBezTo>
                <a:cubicBezTo>
                  <a:pt x="32" y="39"/>
                  <a:pt x="27" y="42"/>
                  <a:pt x="24" y="46"/>
                </a:cubicBezTo>
                <a:cubicBezTo>
                  <a:pt x="22" y="48"/>
                  <a:pt x="21" y="50"/>
                  <a:pt x="21" y="53"/>
                </a:cubicBezTo>
                <a:cubicBezTo>
                  <a:pt x="20" y="55"/>
                  <a:pt x="21" y="58"/>
                  <a:pt x="22" y="61"/>
                </a:cubicBezTo>
                <a:cubicBezTo>
                  <a:pt x="23" y="65"/>
                  <a:pt x="27" y="69"/>
                  <a:pt x="33" y="74"/>
                </a:cubicBezTo>
                <a:close/>
                <a:moveTo>
                  <a:pt x="42" y="94"/>
                </a:moveTo>
                <a:cubicBezTo>
                  <a:pt x="79" y="82"/>
                  <a:pt x="79" y="82"/>
                  <a:pt x="79" y="82"/>
                </a:cubicBezTo>
                <a:cubicBezTo>
                  <a:pt x="46" y="79"/>
                  <a:pt x="46" y="79"/>
                  <a:pt x="46" y="79"/>
                </a:cubicBezTo>
                <a:cubicBezTo>
                  <a:pt x="10" y="90"/>
                  <a:pt x="10" y="90"/>
                  <a:pt x="10" y="90"/>
                </a:cubicBezTo>
                <a:cubicBezTo>
                  <a:pt x="21" y="91"/>
                  <a:pt x="32" y="92"/>
                  <a:pt x="42" y="94"/>
                </a:cubicBezTo>
                <a:close/>
                <a:moveTo>
                  <a:pt x="61" y="74"/>
                </a:moveTo>
                <a:cubicBezTo>
                  <a:pt x="92" y="78"/>
                  <a:pt x="92" y="78"/>
                  <a:pt x="92" y="78"/>
                </a:cubicBezTo>
                <a:cubicBezTo>
                  <a:pt x="92" y="78"/>
                  <a:pt x="92" y="78"/>
                  <a:pt x="92" y="78"/>
                </a:cubicBezTo>
                <a:cubicBezTo>
                  <a:pt x="130" y="66"/>
                  <a:pt x="130" y="66"/>
                  <a:pt x="130" y="66"/>
                </a:cubicBezTo>
                <a:cubicBezTo>
                  <a:pt x="113" y="63"/>
                  <a:pt x="96" y="64"/>
                  <a:pt x="78" y="69"/>
                </a:cubicBezTo>
                <a:cubicBezTo>
                  <a:pt x="61" y="74"/>
                  <a:pt x="61" y="74"/>
                  <a:pt x="61" y="74"/>
                </a:cubicBezTo>
                <a:close/>
                <a:moveTo>
                  <a:pt x="0" y="97"/>
                </a:moveTo>
                <a:cubicBezTo>
                  <a:pt x="0" y="107"/>
                  <a:pt x="0" y="117"/>
                  <a:pt x="0" y="127"/>
                </a:cubicBezTo>
                <a:cubicBezTo>
                  <a:pt x="36" y="148"/>
                  <a:pt x="71" y="166"/>
                  <a:pt x="107" y="187"/>
                </a:cubicBezTo>
                <a:cubicBezTo>
                  <a:pt x="107" y="177"/>
                  <a:pt x="107" y="167"/>
                  <a:pt x="107" y="157"/>
                </a:cubicBezTo>
                <a:cubicBezTo>
                  <a:pt x="95" y="112"/>
                  <a:pt x="50" y="104"/>
                  <a:pt x="0" y="97"/>
                </a:cubicBezTo>
                <a:close/>
              </a:path>
            </a:pathLst>
          </a:custGeom>
          <a:solidFill>
            <a:srgbClr val="FFC000"/>
          </a:solidFill>
          <a:ln>
            <a:noFill/>
          </a:ln>
        </p:spPr>
        <p:txBody>
          <a:bodyPr/>
          <a:lstStyle/>
          <a:p>
            <a:endParaRPr lang="zh-CN" altLang="en-US"/>
          </a:p>
        </p:txBody>
      </p:sp>
    </p:spTree>
    <p:extLst>
      <p:ext uri="{BB962C8B-B14F-4D97-AF65-F5344CB8AC3E}">
        <p14:creationId xmlns:p14="http://schemas.microsoft.com/office/powerpoint/2010/main" val="3719807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68205" y="267522"/>
            <a:ext cx="10515600" cy="722393"/>
          </a:xfrm>
        </p:spPr>
        <p:txBody>
          <a:bodyPr/>
          <a:lstStyle/>
          <a:p>
            <a:r>
              <a:rPr lang="en-US" altLang="zh-CN" dirty="0"/>
              <a:t>Sentiment Analysis</a:t>
            </a:r>
            <a:endParaRPr lang="zh-CN" altLang="en-US" dirty="0"/>
          </a:p>
        </p:txBody>
      </p:sp>
      <p:sp>
        <p:nvSpPr>
          <p:cNvPr id="6" name="矩形 5"/>
          <p:cNvSpPr/>
          <p:nvPr/>
        </p:nvSpPr>
        <p:spPr>
          <a:xfrm>
            <a:off x="1311578" y="2430358"/>
            <a:ext cx="3906381" cy="707886"/>
          </a:xfrm>
          <a:prstGeom prst="rect">
            <a:avLst/>
          </a:prstGeom>
        </p:spPr>
        <p:txBody>
          <a:bodyPr wrap="square">
            <a:spAutoFit/>
          </a:bodyPr>
          <a:lstStyle/>
          <a:p>
            <a:r>
              <a:rPr lang="en-US" altLang="zh-CN" sz="2000" b="1" dirty="0">
                <a:solidFill>
                  <a:schemeClr val="bg1"/>
                </a:solidFill>
                <a:latin typeface="Adobe Gothic Std B" panose="020B0800000000000000" pitchFamily="34" charset="-128"/>
                <a:ea typeface="Adobe Gothic Std B" panose="020B0800000000000000" pitchFamily="34" charset="-128"/>
              </a:rPr>
              <a:t>CRAS ULTRICIES LIGULA SED MAGNA DICTUM PORTA.</a:t>
            </a:r>
            <a:endParaRPr lang="zh-CN" altLang="en-US" sz="2000" b="1" dirty="0">
              <a:solidFill>
                <a:schemeClr val="bg1"/>
              </a:solidFill>
              <a:latin typeface="Adobe Gothic Std B" panose="020B0800000000000000" pitchFamily="34" charset="-128"/>
              <a:ea typeface="MS UI Gothic" panose="020B0600070205080204" pitchFamily="34" charset="-128"/>
            </a:endParaRPr>
          </a:p>
        </p:txBody>
      </p:sp>
      <p:sp>
        <p:nvSpPr>
          <p:cNvPr id="29" name="矩形 44">
            <a:extLst>
              <a:ext uri="{FF2B5EF4-FFF2-40B4-BE49-F238E27FC236}">
                <a16:creationId xmlns:a16="http://schemas.microsoft.com/office/drawing/2014/main" id="{DAFCD398-60CF-438E-9C45-19A4CB092B5C}"/>
              </a:ext>
            </a:extLst>
          </p:cNvPr>
          <p:cNvSpPr/>
          <p:nvPr/>
        </p:nvSpPr>
        <p:spPr>
          <a:xfrm>
            <a:off x="568205" y="868589"/>
            <a:ext cx="6096000" cy="400110"/>
          </a:xfrm>
          <a:prstGeom prst="rect">
            <a:avLst/>
          </a:prstGeom>
        </p:spPr>
        <p:txBody>
          <a:bodyPr>
            <a:spAutoFit/>
          </a:bodyPr>
          <a:lstStyle/>
          <a:p>
            <a:r>
              <a:rPr lang="en-US" altLang="zh-CN" sz="2000" dirty="0">
                <a:solidFill>
                  <a:srgbClr val="FFC000"/>
                </a:solidFill>
              </a:rPr>
              <a:t>5-star</a:t>
            </a:r>
            <a:r>
              <a:rPr lang="en-US" altLang="zh-CN" sz="2000" dirty="0"/>
              <a:t> Products Reviews with the higher </a:t>
            </a:r>
            <a:r>
              <a:rPr lang="en-US" altLang="zh-CN" sz="2000" dirty="0">
                <a:solidFill>
                  <a:srgbClr val="FFC000"/>
                </a:solidFill>
              </a:rPr>
              <a:t>helpfulness</a:t>
            </a:r>
          </a:p>
        </p:txBody>
      </p:sp>
      <p:pic>
        <p:nvPicPr>
          <p:cNvPr id="3" name="Picture 2" descr="A screenshot of a computer&#10;&#10;Description generated with high confidence">
            <a:extLst>
              <a:ext uri="{FF2B5EF4-FFF2-40B4-BE49-F238E27FC236}">
                <a16:creationId xmlns:a16="http://schemas.microsoft.com/office/drawing/2014/main" id="{8019B721-FED3-4280-B01E-4451DBCD2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605" y="1709055"/>
            <a:ext cx="6853805" cy="3426903"/>
          </a:xfrm>
          <a:prstGeom prst="rect">
            <a:avLst/>
          </a:prstGeom>
        </p:spPr>
      </p:pic>
      <p:sp>
        <p:nvSpPr>
          <p:cNvPr id="8" name="Rectangle 7">
            <a:extLst>
              <a:ext uri="{FF2B5EF4-FFF2-40B4-BE49-F238E27FC236}">
                <a16:creationId xmlns:a16="http://schemas.microsoft.com/office/drawing/2014/main" id="{7E4FCC12-8FBE-4AA2-A503-E04559A43F7C}"/>
              </a:ext>
            </a:extLst>
          </p:cNvPr>
          <p:cNvSpPr/>
          <p:nvPr/>
        </p:nvSpPr>
        <p:spPr>
          <a:xfrm>
            <a:off x="2396454" y="5576315"/>
            <a:ext cx="7399091" cy="369332"/>
          </a:xfrm>
          <a:prstGeom prst="rect">
            <a:avLst/>
          </a:prstGeom>
        </p:spPr>
        <p:txBody>
          <a:bodyPr wrap="square">
            <a:spAutoFit/>
          </a:bodyPr>
          <a:lstStyle/>
          <a:p>
            <a:r>
              <a:rPr lang="en-US" altLang="zh-CN" dirty="0"/>
              <a:t>We joint more than 50% of helpfulness into the sentiment analysis.  </a:t>
            </a:r>
            <a:endParaRPr lang="zh-CN" altLang="en-US" dirty="0"/>
          </a:p>
        </p:txBody>
      </p:sp>
      <p:sp>
        <p:nvSpPr>
          <p:cNvPr id="9" name="Freeform 10">
            <a:extLst>
              <a:ext uri="{FF2B5EF4-FFF2-40B4-BE49-F238E27FC236}">
                <a16:creationId xmlns:a16="http://schemas.microsoft.com/office/drawing/2014/main" id="{5A321C27-9F70-4BEE-BBA9-C2BDAFC191BA}"/>
              </a:ext>
            </a:extLst>
          </p:cNvPr>
          <p:cNvSpPr>
            <a:spLocks noEditPoints="1"/>
          </p:cNvSpPr>
          <p:nvPr/>
        </p:nvSpPr>
        <p:spPr bwMode="auto">
          <a:xfrm>
            <a:off x="2105637" y="5622121"/>
            <a:ext cx="381660" cy="369332"/>
          </a:xfrm>
          <a:custGeom>
            <a:avLst/>
            <a:gdLst>
              <a:gd name="T0" fmla="*/ 2147483646 w 77"/>
              <a:gd name="T1" fmla="*/ 2147483646 h 86"/>
              <a:gd name="T2" fmla="*/ 2147483646 w 77"/>
              <a:gd name="T3" fmla="*/ 2147483646 h 86"/>
              <a:gd name="T4" fmla="*/ 2147483646 w 77"/>
              <a:gd name="T5" fmla="*/ 2147483646 h 86"/>
              <a:gd name="T6" fmla="*/ 2147483646 w 77"/>
              <a:gd name="T7" fmla="*/ 2147483646 h 86"/>
              <a:gd name="T8" fmla="*/ 2147483646 w 77"/>
              <a:gd name="T9" fmla="*/ 2147483646 h 86"/>
              <a:gd name="T10" fmla="*/ 2147483646 w 77"/>
              <a:gd name="T11" fmla="*/ 2147483646 h 86"/>
              <a:gd name="T12" fmla="*/ 2147483646 w 77"/>
              <a:gd name="T13" fmla="*/ 2147483646 h 86"/>
              <a:gd name="T14" fmla="*/ 2147483646 w 77"/>
              <a:gd name="T15" fmla="*/ 2147483646 h 86"/>
              <a:gd name="T16" fmla="*/ 2147483646 w 77"/>
              <a:gd name="T17" fmla="*/ 2147483646 h 86"/>
              <a:gd name="T18" fmla="*/ 2147483646 w 77"/>
              <a:gd name="T19" fmla="*/ 2147483646 h 86"/>
              <a:gd name="T20" fmla="*/ 2147483646 w 77"/>
              <a:gd name="T21" fmla="*/ 2147483646 h 86"/>
              <a:gd name="T22" fmla="*/ 2147483646 w 77"/>
              <a:gd name="T23" fmla="*/ 2147483646 h 86"/>
              <a:gd name="T24" fmla="*/ 2147483646 w 77"/>
              <a:gd name="T25" fmla="*/ 2147483646 h 86"/>
              <a:gd name="T26" fmla="*/ 2147483646 w 77"/>
              <a:gd name="T27" fmla="*/ 2147483646 h 86"/>
              <a:gd name="T28" fmla="*/ 2147483646 w 77"/>
              <a:gd name="T29" fmla="*/ 2147483646 h 86"/>
              <a:gd name="T30" fmla="*/ 2147483646 w 77"/>
              <a:gd name="T31" fmla="*/ 2147483646 h 86"/>
              <a:gd name="T32" fmla="*/ 2147483646 w 77"/>
              <a:gd name="T33" fmla="*/ 2147483646 h 86"/>
              <a:gd name="T34" fmla="*/ 2147483646 w 77"/>
              <a:gd name="T35" fmla="*/ 2147483646 h 86"/>
              <a:gd name="T36" fmla="*/ 2147483646 w 77"/>
              <a:gd name="T37" fmla="*/ 2147483646 h 86"/>
              <a:gd name="T38" fmla="*/ 2147483646 w 77"/>
              <a:gd name="T39" fmla="*/ 2147483646 h 86"/>
              <a:gd name="T40" fmla="*/ 2147483646 w 77"/>
              <a:gd name="T41" fmla="*/ 2147483646 h 86"/>
              <a:gd name="T42" fmla="*/ 2147483646 w 77"/>
              <a:gd name="T43" fmla="*/ 2147483646 h 86"/>
              <a:gd name="T44" fmla="*/ 2147483646 w 77"/>
              <a:gd name="T45" fmla="*/ 2147483646 h 86"/>
              <a:gd name="T46" fmla="*/ 2147483646 w 77"/>
              <a:gd name="T47" fmla="*/ 2147483646 h 86"/>
              <a:gd name="T48" fmla="*/ 2147483646 w 77"/>
              <a:gd name="T49" fmla="*/ 2147483646 h 86"/>
              <a:gd name="T50" fmla="*/ 2147483646 w 77"/>
              <a:gd name="T51" fmla="*/ 2147483646 h 86"/>
              <a:gd name="T52" fmla="*/ 2147483646 w 77"/>
              <a:gd name="T53" fmla="*/ 2147483646 h 86"/>
              <a:gd name="T54" fmla="*/ 2147483646 w 77"/>
              <a:gd name="T55" fmla="*/ 2147483646 h 86"/>
              <a:gd name="T56" fmla="*/ 2147483646 w 77"/>
              <a:gd name="T57" fmla="*/ 2147483646 h 86"/>
              <a:gd name="T58" fmla="*/ 2147483646 w 77"/>
              <a:gd name="T59" fmla="*/ 2147483646 h 86"/>
              <a:gd name="T60" fmla="*/ 2147483646 w 77"/>
              <a:gd name="T61" fmla="*/ 2147483646 h 86"/>
              <a:gd name="T62" fmla="*/ 2147483646 w 77"/>
              <a:gd name="T63" fmla="*/ 2147483646 h 86"/>
              <a:gd name="T64" fmla="*/ 2147483646 w 77"/>
              <a:gd name="T65" fmla="*/ 2147483646 h 86"/>
              <a:gd name="T66" fmla="*/ 2147483646 w 77"/>
              <a:gd name="T67" fmla="*/ 2147483646 h 86"/>
              <a:gd name="T68" fmla="*/ 2147483646 w 77"/>
              <a:gd name="T69" fmla="*/ 2147483646 h 86"/>
              <a:gd name="T70" fmla="*/ 2147483646 w 77"/>
              <a:gd name="T71" fmla="*/ 2147483646 h 86"/>
              <a:gd name="T72" fmla="*/ 2147483646 w 77"/>
              <a:gd name="T73" fmla="*/ 2147483646 h 86"/>
              <a:gd name="T74" fmla="*/ 2147483646 w 77"/>
              <a:gd name="T75" fmla="*/ 2147483646 h 86"/>
              <a:gd name="T76" fmla="*/ 2147483646 w 77"/>
              <a:gd name="T77" fmla="*/ 2147483646 h 86"/>
              <a:gd name="T78" fmla="*/ 2147483646 w 77"/>
              <a:gd name="T79" fmla="*/ 2147483646 h 86"/>
              <a:gd name="T80" fmla="*/ 2147483646 w 77"/>
              <a:gd name="T81" fmla="*/ 2147483646 h 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7" h="86">
                <a:moveTo>
                  <a:pt x="13" y="8"/>
                </a:moveTo>
                <a:cubicBezTo>
                  <a:pt x="20" y="2"/>
                  <a:pt x="29" y="0"/>
                  <a:pt x="38" y="1"/>
                </a:cubicBezTo>
                <a:cubicBezTo>
                  <a:pt x="46" y="2"/>
                  <a:pt x="54" y="6"/>
                  <a:pt x="59" y="13"/>
                </a:cubicBezTo>
                <a:cubicBezTo>
                  <a:pt x="65" y="21"/>
                  <a:pt x="67" y="29"/>
                  <a:pt x="66" y="38"/>
                </a:cubicBezTo>
                <a:cubicBezTo>
                  <a:pt x="65" y="44"/>
                  <a:pt x="63" y="50"/>
                  <a:pt x="58" y="55"/>
                </a:cubicBezTo>
                <a:cubicBezTo>
                  <a:pt x="60" y="56"/>
                  <a:pt x="62" y="57"/>
                  <a:pt x="64" y="59"/>
                </a:cubicBezTo>
                <a:cubicBezTo>
                  <a:pt x="74" y="72"/>
                  <a:pt x="74" y="72"/>
                  <a:pt x="74" y="72"/>
                </a:cubicBezTo>
                <a:cubicBezTo>
                  <a:pt x="77" y="76"/>
                  <a:pt x="76" y="81"/>
                  <a:pt x="73" y="84"/>
                </a:cubicBezTo>
                <a:cubicBezTo>
                  <a:pt x="73" y="84"/>
                  <a:pt x="73" y="84"/>
                  <a:pt x="73" y="84"/>
                </a:cubicBezTo>
                <a:cubicBezTo>
                  <a:pt x="69" y="86"/>
                  <a:pt x="64" y="86"/>
                  <a:pt x="62" y="82"/>
                </a:cubicBezTo>
                <a:cubicBezTo>
                  <a:pt x="51" y="68"/>
                  <a:pt x="51" y="68"/>
                  <a:pt x="51" y="68"/>
                </a:cubicBezTo>
                <a:cubicBezTo>
                  <a:pt x="50" y="67"/>
                  <a:pt x="49" y="65"/>
                  <a:pt x="49" y="63"/>
                </a:cubicBezTo>
                <a:cubicBezTo>
                  <a:pt x="43" y="66"/>
                  <a:pt x="36" y="67"/>
                  <a:pt x="30" y="66"/>
                </a:cubicBezTo>
                <a:cubicBezTo>
                  <a:pt x="21" y="65"/>
                  <a:pt x="13" y="61"/>
                  <a:pt x="8" y="54"/>
                </a:cubicBezTo>
                <a:cubicBezTo>
                  <a:pt x="2" y="47"/>
                  <a:pt x="0" y="38"/>
                  <a:pt x="1" y="30"/>
                </a:cubicBezTo>
                <a:cubicBezTo>
                  <a:pt x="2" y="21"/>
                  <a:pt x="6" y="13"/>
                  <a:pt x="13" y="8"/>
                </a:cubicBezTo>
                <a:close/>
                <a:moveTo>
                  <a:pt x="30" y="49"/>
                </a:moveTo>
                <a:cubicBezTo>
                  <a:pt x="38" y="49"/>
                  <a:pt x="38" y="49"/>
                  <a:pt x="38" y="49"/>
                </a:cubicBezTo>
                <a:cubicBezTo>
                  <a:pt x="38" y="40"/>
                  <a:pt x="38" y="40"/>
                  <a:pt x="38" y="40"/>
                </a:cubicBezTo>
                <a:cubicBezTo>
                  <a:pt x="47" y="40"/>
                  <a:pt x="47" y="40"/>
                  <a:pt x="47" y="40"/>
                </a:cubicBezTo>
                <a:cubicBezTo>
                  <a:pt x="47" y="32"/>
                  <a:pt x="47" y="32"/>
                  <a:pt x="47" y="32"/>
                </a:cubicBezTo>
                <a:cubicBezTo>
                  <a:pt x="38" y="32"/>
                  <a:pt x="38" y="32"/>
                  <a:pt x="38" y="32"/>
                </a:cubicBezTo>
                <a:cubicBezTo>
                  <a:pt x="38" y="23"/>
                  <a:pt x="38" y="23"/>
                  <a:pt x="38" y="23"/>
                </a:cubicBezTo>
                <a:cubicBezTo>
                  <a:pt x="30" y="23"/>
                  <a:pt x="30" y="23"/>
                  <a:pt x="30" y="23"/>
                </a:cubicBezTo>
                <a:cubicBezTo>
                  <a:pt x="30" y="32"/>
                  <a:pt x="30" y="32"/>
                  <a:pt x="30" y="32"/>
                </a:cubicBezTo>
                <a:cubicBezTo>
                  <a:pt x="21" y="32"/>
                  <a:pt x="21" y="32"/>
                  <a:pt x="21" y="32"/>
                </a:cubicBezTo>
                <a:cubicBezTo>
                  <a:pt x="21" y="40"/>
                  <a:pt x="21" y="40"/>
                  <a:pt x="21" y="40"/>
                </a:cubicBezTo>
                <a:cubicBezTo>
                  <a:pt x="30" y="40"/>
                  <a:pt x="30" y="40"/>
                  <a:pt x="30" y="40"/>
                </a:cubicBezTo>
                <a:cubicBezTo>
                  <a:pt x="30" y="49"/>
                  <a:pt x="30" y="49"/>
                  <a:pt x="30" y="49"/>
                </a:cubicBezTo>
                <a:close/>
                <a:moveTo>
                  <a:pt x="18" y="36"/>
                </a:moveTo>
                <a:cubicBezTo>
                  <a:pt x="22" y="26"/>
                  <a:pt x="31" y="21"/>
                  <a:pt x="43" y="19"/>
                </a:cubicBezTo>
                <a:cubicBezTo>
                  <a:pt x="31" y="11"/>
                  <a:pt x="16" y="22"/>
                  <a:pt x="18" y="36"/>
                </a:cubicBezTo>
                <a:close/>
                <a:moveTo>
                  <a:pt x="36" y="12"/>
                </a:moveTo>
                <a:cubicBezTo>
                  <a:pt x="31" y="11"/>
                  <a:pt x="25" y="13"/>
                  <a:pt x="20" y="16"/>
                </a:cubicBezTo>
                <a:cubicBezTo>
                  <a:pt x="15" y="20"/>
                  <a:pt x="13" y="25"/>
                  <a:pt x="12" y="31"/>
                </a:cubicBezTo>
                <a:cubicBezTo>
                  <a:pt x="11" y="37"/>
                  <a:pt x="13" y="42"/>
                  <a:pt x="16" y="47"/>
                </a:cubicBezTo>
                <a:cubicBezTo>
                  <a:pt x="20" y="52"/>
                  <a:pt x="25" y="55"/>
                  <a:pt x="31" y="55"/>
                </a:cubicBezTo>
                <a:cubicBezTo>
                  <a:pt x="36" y="56"/>
                  <a:pt x="42" y="55"/>
                  <a:pt x="47" y="51"/>
                </a:cubicBezTo>
                <a:cubicBezTo>
                  <a:pt x="52" y="47"/>
                  <a:pt x="55" y="42"/>
                  <a:pt x="55" y="36"/>
                </a:cubicBezTo>
                <a:cubicBezTo>
                  <a:pt x="56" y="31"/>
                  <a:pt x="54" y="25"/>
                  <a:pt x="51" y="20"/>
                </a:cubicBezTo>
                <a:cubicBezTo>
                  <a:pt x="47" y="15"/>
                  <a:pt x="42" y="13"/>
                  <a:pt x="36" y="12"/>
                </a:cubicBezTo>
                <a:close/>
              </a:path>
            </a:pathLst>
          </a:custGeom>
          <a:solidFill>
            <a:srgbClr val="FFC000"/>
          </a:solidFill>
          <a:ln>
            <a:noFill/>
          </a:ln>
        </p:spPr>
        <p:txBody>
          <a:bodyPr/>
          <a:lstStyle/>
          <a:p>
            <a:endParaRPr lang="zh-CN" altLang="en-US" dirty="0"/>
          </a:p>
        </p:txBody>
      </p:sp>
      <p:sp>
        <p:nvSpPr>
          <p:cNvPr id="10" name="Rectangle 9">
            <a:extLst>
              <a:ext uri="{FF2B5EF4-FFF2-40B4-BE49-F238E27FC236}">
                <a16:creationId xmlns:a16="http://schemas.microsoft.com/office/drawing/2014/main" id="{B2C86527-B20F-470F-B289-E482BA41D478}"/>
              </a:ext>
            </a:extLst>
          </p:cNvPr>
          <p:cNvSpPr/>
          <p:nvPr/>
        </p:nvSpPr>
        <p:spPr>
          <a:xfrm>
            <a:off x="880048" y="2949382"/>
            <a:ext cx="2384720" cy="923330"/>
          </a:xfrm>
          <a:prstGeom prst="rect">
            <a:avLst/>
          </a:prstGeom>
        </p:spPr>
        <p:txBody>
          <a:bodyPr wrap="square">
            <a:spAutoFit/>
          </a:bodyPr>
          <a:lstStyle/>
          <a:p>
            <a:r>
              <a:rPr lang="zh-CN" altLang="en-US" dirty="0"/>
              <a:t>http://ptrckprry.com/course/ssd/data/positive-words.txt</a:t>
            </a:r>
          </a:p>
        </p:txBody>
      </p:sp>
    </p:spTree>
    <p:extLst>
      <p:ext uri="{BB962C8B-B14F-4D97-AF65-F5344CB8AC3E}">
        <p14:creationId xmlns:p14="http://schemas.microsoft.com/office/powerpoint/2010/main" val="344607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68205" y="267522"/>
            <a:ext cx="10515600" cy="722393"/>
          </a:xfrm>
        </p:spPr>
        <p:txBody>
          <a:bodyPr/>
          <a:lstStyle/>
          <a:p>
            <a:r>
              <a:rPr lang="en-US" altLang="zh-CN" dirty="0"/>
              <a:t>Topic Modeling</a:t>
            </a:r>
            <a:endParaRPr lang="zh-CN" altLang="en-US" dirty="0"/>
          </a:p>
        </p:txBody>
      </p:sp>
      <p:sp>
        <p:nvSpPr>
          <p:cNvPr id="6" name="矩形 5"/>
          <p:cNvSpPr/>
          <p:nvPr/>
        </p:nvSpPr>
        <p:spPr>
          <a:xfrm>
            <a:off x="1311578" y="2430358"/>
            <a:ext cx="3906381" cy="707886"/>
          </a:xfrm>
          <a:prstGeom prst="rect">
            <a:avLst/>
          </a:prstGeom>
        </p:spPr>
        <p:txBody>
          <a:bodyPr wrap="square">
            <a:spAutoFit/>
          </a:bodyPr>
          <a:lstStyle/>
          <a:p>
            <a:r>
              <a:rPr lang="en-US" altLang="zh-CN" sz="2000" b="1" dirty="0">
                <a:solidFill>
                  <a:schemeClr val="bg1"/>
                </a:solidFill>
                <a:latin typeface="Adobe Gothic Std B" panose="020B0800000000000000" pitchFamily="34" charset="-128"/>
                <a:ea typeface="Adobe Gothic Std B" panose="020B0800000000000000" pitchFamily="34" charset="-128"/>
              </a:rPr>
              <a:t>CRAS ULTRICIES LIGULA SED MAGNA DICTUM PORTA.</a:t>
            </a:r>
            <a:endParaRPr lang="zh-CN" altLang="en-US" sz="2000" b="1" dirty="0">
              <a:solidFill>
                <a:schemeClr val="bg1"/>
              </a:solidFill>
              <a:latin typeface="Adobe Gothic Std B" panose="020B0800000000000000" pitchFamily="34" charset="-128"/>
              <a:ea typeface="MS UI Gothic" panose="020B0600070205080204" pitchFamily="34" charset="-128"/>
            </a:endParaRPr>
          </a:p>
        </p:txBody>
      </p:sp>
      <p:sp>
        <p:nvSpPr>
          <p:cNvPr id="29" name="矩形 44">
            <a:extLst>
              <a:ext uri="{FF2B5EF4-FFF2-40B4-BE49-F238E27FC236}">
                <a16:creationId xmlns:a16="http://schemas.microsoft.com/office/drawing/2014/main" id="{DAFCD398-60CF-438E-9C45-19A4CB092B5C}"/>
              </a:ext>
            </a:extLst>
          </p:cNvPr>
          <p:cNvSpPr/>
          <p:nvPr/>
        </p:nvSpPr>
        <p:spPr>
          <a:xfrm>
            <a:off x="568205" y="868589"/>
            <a:ext cx="6096000" cy="400110"/>
          </a:xfrm>
          <a:prstGeom prst="rect">
            <a:avLst/>
          </a:prstGeom>
        </p:spPr>
        <p:txBody>
          <a:bodyPr>
            <a:spAutoFit/>
          </a:bodyPr>
          <a:lstStyle/>
          <a:p>
            <a:r>
              <a:rPr lang="en-US" altLang="zh-CN" sz="2000" dirty="0"/>
              <a:t>Top </a:t>
            </a:r>
            <a:r>
              <a:rPr lang="en-US" altLang="zh-CN" sz="2000" dirty="0">
                <a:solidFill>
                  <a:srgbClr val="FFC000"/>
                </a:solidFill>
              </a:rPr>
              <a:t>5</a:t>
            </a:r>
            <a:r>
              <a:rPr lang="en-US" altLang="zh-CN" sz="2000" dirty="0"/>
              <a:t> </a:t>
            </a:r>
            <a:r>
              <a:rPr lang="en-US" altLang="zh-CN" sz="2000" dirty="0">
                <a:solidFill>
                  <a:srgbClr val="FFC000"/>
                </a:solidFill>
              </a:rPr>
              <a:t>topic modeling </a:t>
            </a:r>
            <a:r>
              <a:rPr lang="en-US" altLang="zh-CN" sz="2000" dirty="0"/>
              <a:t>with </a:t>
            </a:r>
            <a:r>
              <a:rPr lang="en-US" altLang="zh-CN" sz="2000" dirty="0">
                <a:solidFill>
                  <a:srgbClr val="FFC000"/>
                </a:solidFill>
              </a:rPr>
              <a:t>LDA</a:t>
            </a:r>
            <a:endParaRPr lang="zh-CN" altLang="en-US" sz="2000" dirty="0">
              <a:solidFill>
                <a:srgbClr val="FFC000"/>
              </a:solidFill>
            </a:endParaRPr>
          </a:p>
        </p:txBody>
      </p:sp>
      <p:pic>
        <p:nvPicPr>
          <p:cNvPr id="2" name="Picture 1">
            <a:extLst>
              <a:ext uri="{FF2B5EF4-FFF2-40B4-BE49-F238E27FC236}">
                <a16:creationId xmlns:a16="http://schemas.microsoft.com/office/drawing/2014/main" id="{8A233EF4-1E0C-4D7C-AD28-B93FF904C32D}"/>
              </a:ext>
            </a:extLst>
          </p:cNvPr>
          <p:cNvPicPr>
            <a:picLocks noChangeAspect="1"/>
          </p:cNvPicPr>
          <p:nvPr/>
        </p:nvPicPr>
        <p:blipFill>
          <a:blip r:embed="rId2"/>
          <a:stretch>
            <a:fillRect/>
          </a:stretch>
        </p:blipFill>
        <p:spPr>
          <a:xfrm>
            <a:off x="1249960" y="1452531"/>
            <a:ext cx="4244829" cy="4812012"/>
          </a:xfrm>
          <a:prstGeom prst="rect">
            <a:avLst/>
          </a:prstGeom>
        </p:spPr>
      </p:pic>
      <p:pic>
        <p:nvPicPr>
          <p:cNvPr id="3" name="Picture 2">
            <a:extLst>
              <a:ext uri="{FF2B5EF4-FFF2-40B4-BE49-F238E27FC236}">
                <a16:creationId xmlns:a16="http://schemas.microsoft.com/office/drawing/2014/main" id="{2A5A57BC-48A5-4917-8946-FC9D6F8043D1}"/>
              </a:ext>
            </a:extLst>
          </p:cNvPr>
          <p:cNvPicPr>
            <a:picLocks noChangeAspect="1"/>
          </p:cNvPicPr>
          <p:nvPr/>
        </p:nvPicPr>
        <p:blipFill>
          <a:blip r:embed="rId3"/>
          <a:stretch>
            <a:fillRect/>
          </a:stretch>
        </p:blipFill>
        <p:spPr>
          <a:xfrm>
            <a:off x="5993784" y="1452531"/>
            <a:ext cx="4089782" cy="4998603"/>
          </a:xfrm>
          <a:prstGeom prst="rect">
            <a:avLst/>
          </a:prstGeom>
        </p:spPr>
      </p:pic>
      <p:cxnSp>
        <p:nvCxnSpPr>
          <p:cNvPr id="7" name="直接连接符 15">
            <a:extLst>
              <a:ext uri="{FF2B5EF4-FFF2-40B4-BE49-F238E27FC236}">
                <a16:creationId xmlns:a16="http://schemas.microsoft.com/office/drawing/2014/main" id="{BB924B6F-CC92-4559-97B7-CB929D06FD21}"/>
              </a:ext>
            </a:extLst>
          </p:cNvPr>
          <p:cNvCxnSpPr>
            <a:cxnSpLocks/>
          </p:cNvCxnSpPr>
          <p:nvPr/>
        </p:nvCxnSpPr>
        <p:spPr>
          <a:xfrm>
            <a:off x="5710107" y="1268699"/>
            <a:ext cx="0" cy="4995844"/>
          </a:xfrm>
          <a:prstGeom prst="line">
            <a:avLst/>
          </a:prstGeom>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464817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a:extLst>
              <a:ext uri="{FF2B5EF4-FFF2-40B4-BE49-F238E27FC236}">
                <a16:creationId xmlns:a16="http://schemas.microsoft.com/office/drawing/2014/main" id="{657C7B6D-3392-4CBE-8AE4-C621B44C601F}"/>
              </a:ext>
            </a:extLst>
          </p:cNvPr>
          <p:cNvSpPr txBox="1">
            <a:spLocks/>
          </p:cNvSpPr>
          <p:nvPr/>
        </p:nvSpPr>
        <p:spPr>
          <a:xfrm>
            <a:off x="568205" y="267522"/>
            <a:ext cx="10515600" cy="7223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Topic Modeling</a:t>
            </a:r>
            <a:endParaRPr lang="zh-CN" altLang="en-US" dirty="0"/>
          </a:p>
        </p:txBody>
      </p:sp>
      <p:sp>
        <p:nvSpPr>
          <p:cNvPr id="4" name="矩形 44">
            <a:extLst>
              <a:ext uri="{FF2B5EF4-FFF2-40B4-BE49-F238E27FC236}">
                <a16:creationId xmlns:a16="http://schemas.microsoft.com/office/drawing/2014/main" id="{7A3E3E0E-DB0D-4A97-A2FC-D2112539DC51}"/>
              </a:ext>
            </a:extLst>
          </p:cNvPr>
          <p:cNvSpPr/>
          <p:nvPr/>
        </p:nvSpPr>
        <p:spPr>
          <a:xfrm>
            <a:off x="635317" y="868589"/>
            <a:ext cx="6096000" cy="400110"/>
          </a:xfrm>
          <a:prstGeom prst="rect">
            <a:avLst/>
          </a:prstGeom>
        </p:spPr>
        <p:txBody>
          <a:bodyPr>
            <a:spAutoFit/>
          </a:bodyPr>
          <a:lstStyle/>
          <a:p>
            <a:r>
              <a:rPr lang="en-US" altLang="zh-CN" sz="2000" dirty="0">
                <a:solidFill>
                  <a:srgbClr val="FFC000"/>
                </a:solidFill>
              </a:rPr>
              <a:t>Highest probability </a:t>
            </a:r>
            <a:r>
              <a:rPr lang="en-US" altLang="zh-CN" sz="2000" dirty="0"/>
              <a:t>words associate with </a:t>
            </a:r>
            <a:r>
              <a:rPr lang="en-US" altLang="zh-CN" sz="2000" dirty="0">
                <a:solidFill>
                  <a:srgbClr val="FFC000"/>
                </a:solidFill>
              </a:rPr>
              <a:t>feature words</a:t>
            </a:r>
            <a:endParaRPr lang="zh-CN" altLang="en-US" sz="2000" dirty="0">
              <a:solidFill>
                <a:srgbClr val="FFC000"/>
              </a:solidFill>
            </a:endParaRPr>
          </a:p>
        </p:txBody>
      </p:sp>
      <p:sp>
        <p:nvSpPr>
          <p:cNvPr id="5" name="Rectangle 4">
            <a:extLst>
              <a:ext uri="{FF2B5EF4-FFF2-40B4-BE49-F238E27FC236}">
                <a16:creationId xmlns:a16="http://schemas.microsoft.com/office/drawing/2014/main" id="{9342F4AD-8F4C-4302-B78F-884CBEE68CCB}"/>
              </a:ext>
            </a:extLst>
          </p:cNvPr>
          <p:cNvSpPr/>
          <p:nvPr/>
        </p:nvSpPr>
        <p:spPr>
          <a:xfrm>
            <a:off x="568205" y="2214270"/>
            <a:ext cx="5228589" cy="3108543"/>
          </a:xfrm>
          <a:prstGeom prst="rect">
            <a:avLst/>
          </a:prstGeom>
        </p:spPr>
        <p:txBody>
          <a:bodyPr wrap="square">
            <a:spAutoFit/>
          </a:bodyPr>
          <a:lstStyle/>
          <a:p>
            <a:r>
              <a:rPr lang="en-US" altLang="zh-CN" sz="1400" dirty="0"/>
              <a:t>Taste features     </a:t>
            </a:r>
            <a:r>
              <a:rPr lang="en-US" altLang="zh-CN" sz="1400" dirty="0">
                <a:solidFill>
                  <a:srgbClr val="FFC000"/>
                </a:solidFill>
              </a:rPr>
              <a:t>#shows topics with highest probability words</a:t>
            </a:r>
          </a:p>
          <a:p>
            <a:pPr marL="285750" indent="-285750">
              <a:buFont typeface="Wingdings" panose="05000000000000000000" pitchFamily="2" charset="2"/>
              <a:buChar char="Ø"/>
            </a:pPr>
            <a:r>
              <a:rPr lang="zh-CN" altLang="en-US" sz="1400" dirty="0">
                <a:solidFill>
                  <a:srgbClr val="FFC000"/>
                </a:solidFill>
              </a:rPr>
              <a:t>ass</a:t>
            </a:r>
            <a:r>
              <a:rPr lang="en-US" altLang="zh-CN" sz="1400" dirty="0" err="1">
                <a:solidFill>
                  <a:srgbClr val="FFC000"/>
                </a:solidFill>
              </a:rPr>
              <a:t>ociation</a:t>
            </a:r>
            <a:r>
              <a:rPr lang="zh-CN" altLang="en-US" sz="1400" dirty="0">
                <a:solidFill>
                  <a:srgbClr val="FFC000"/>
                </a:solidFill>
              </a:rPr>
              <a:t>$artificial         </a:t>
            </a:r>
            <a:endParaRPr lang="en-US" altLang="zh-CN" sz="1400" dirty="0">
              <a:solidFill>
                <a:srgbClr val="FFC000"/>
              </a:solidFill>
            </a:endParaRPr>
          </a:p>
          <a:p>
            <a:r>
              <a:rPr lang="zh-CN" altLang="en-US" sz="1400" dirty="0"/>
              <a:t>high        double  expectations     flavoring          gets         hadnt         </a:t>
            </a:r>
            <a:endParaRPr lang="en-US" altLang="zh-CN" sz="1400" dirty="0"/>
          </a:p>
          <a:p>
            <a:r>
              <a:rPr lang="zh-CN" altLang="en-US" sz="1400" dirty="0"/>
              <a:t> 0.55          0.53          0.53          0.53          0.53          0.53         </a:t>
            </a:r>
            <a:endParaRPr lang="en-US" altLang="zh-CN" sz="1400" dirty="0"/>
          </a:p>
          <a:p>
            <a:r>
              <a:rPr lang="zh-CN" altLang="en-US" sz="1400" dirty="0"/>
              <a:t>kills     pack      reported    sweeteners      sweetner     migraines         </a:t>
            </a:r>
            <a:endParaRPr lang="en-US" altLang="zh-CN" sz="1400" dirty="0"/>
          </a:p>
          <a:p>
            <a:r>
              <a:rPr lang="zh-CN" altLang="en-US" sz="1400" dirty="0"/>
              <a:t>0.53          0.53          0.53          0.44          0.41          0.41          </a:t>
            </a:r>
            <a:endParaRPr lang="en-US" altLang="zh-CN" sz="1400" dirty="0"/>
          </a:p>
          <a:p>
            <a:r>
              <a:rPr lang="zh-CN" altLang="en-US" sz="1400" dirty="0"/>
              <a:t>diet       heat     household        plenty          soda       allergy       </a:t>
            </a:r>
            <a:endParaRPr lang="en-US" altLang="zh-CN" sz="1400" dirty="0"/>
          </a:p>
          <a:p>
            <a:r>
              <a:rPr lang="zh-CN" altLang="en-US" sz="1400" dirty="0"/>
              <a:t>0.38          0.37          0.37          0.37          0.37          0.37       </a:t>
            </a:r>
            <a:endParaRPr lang="en-US" altLang="zh-CN" sz="1400" dirty="0"/>
          </a:p>
          <a:p>
            <a:r>
              <a:rPr lang="zh-CN" altLang="en-US" sz="1400" dirty="0"/>
              <a:t>arrives        attack         cause       changed      eligible          flag       </a:t>
            </a:r>
            <a:endParaRPr lang="en-US" altLang="zh-CN" sz="1400" dirty="0"/>
          </a:p>
          <a:p>
            <a:r>
              <a:rPr lang="zh-CN" altLang="en-US" sz="1400" dirty="0"/>
              <a:t>0.37          0.37          0.37          0.37          0.37          0.37        </a:t>
            </a:r>
            <a:endParaRPr lang="en-US" altLang="zh-CN" sz="1400" dirty="0"/>
          </a:p>
          <a:p>
            <a:r>
              <a:rPr lang="zh-CN" altLang="en-US" sz="1400" dirty="0"/>
              <a:t>items       older   phenylalanine        severe         state        stated        </a:t>
            </a:r>
            <a:endParaRPr lang="en-US" altLang="zh-CN" sz="1400" dirty="0"/>
          </a:p>
          <a:p>
            <a:r>
              <a:rPr lang="zh-CN" altLang="en-US" sz="1400" dirty="0"/>
              <a:t>0.37          0.37          0.37          0.37          0.37          0.37       </a:t>
            </a:r>
            <a:endParaRPr lang="en-US" altLang="zh-CN" sz="1400" dirty="0"/>
          </a:p>
          <a:p>
            <a:r>
              <a:rPr lang="zh-CN" altLang="en-US" sz="1400" dirty="0"/>
              <a:t>stating        yellow        really        gotten         worse     sweetener        </a:t>
            </a:r>
            <a:endParaRPr lang="en-US" altLang="zh-CN" sz="1400" dirty="0"/>
          </a:p>
          <a:p>
            <a:r>
              <a:rPr lang="zh-CN" altLang="en-US" sz="1400" dirty="0"/>
              <a:t>0.37          0.37          0.35          0.34          0.34          0.32</a:t>
            </a:r>
          </a:p>
        </p:txBody>
      </p:sp>
      <p:sp>
        <p:nvSpPr>
          <p:cNvPr id="6" name="Rectangle 5">
            <a:extLst>
              <a:ext uri="{FF2B5EF4-FFF2-40B4-BE49-F238E27FC236}">
                <a16:creationId xmlns:a16="http://schemas.microsoft.com/office/drawing/2014/main" id="{13952F52-0A46-40B7-9F3A-BB2A6BA2A830}"/>
              </a:ext>
            </a:extLst>
          </p:cNvPr>
          <p:cNvSpPr/>
          <p:nvPr/>
        </p:nvSpPr>
        <p:spPr>
          <a:xfrm>
            <a:off x="5956883" y="2214270"/>
            <a:ext cx="5666912" cy="3323987"/>
          </a:xfrm>
          <a:prstGeom prst="rect">
            <a:avLst/>
          </a:prstGeom>
        </p:spPr>
        <p:txBody>
          <a:bodyPr wrap="square">
            <a:spAutoFit/>
          </a:bodyPr>
          <a:lstStyle/>
          <a:p>
            <a:endParaRPr lang="en-US" sz="1400" dirty="0">
              <a:solidFill>
                <a:srgbClr val="FFC000"/>
              </a:solidFill>
            </a:endParaRPr>
          </a:p>
          <a:p>
            <a:pPr marL="285750" indent="-285750">
              <a:buFont typeface="Wingdings" panose="05000000000000000000" pitchFamily="2" charset="2"/>
              <a:buChar char="Ø"/>
            </a:pPr>
            <a:r>
              <a:rPr lang="en-US" sz="1400" dirty="0" err="1">
                <a:solidFill>
                  <a:srgbClr val="FFC000"/>
                </a:solidFill>
              </a:rPr>
              <a:t>association$dead</a:t>
            </a:r>
            <a:r>
              <a:rPr lang="en-US" sz="1400" dirty="0">
                <a:solidFill>
                  <a:srgbClr val="FFC000"/>
                </a:solidFill>
              </a:rPr>
              <a:t>       </a:t>
            </a:r>
          </a:p>
          <a:p>
            <a:r>
              <a:rPr lang="en-US" sz="1400" dirty="0"/>
              <a:t>Heard     thinking     old         year      instead      package      say         </a:t>
            </a:r>
          </a:p>
          <a:p>
            <a:r>
              <a:rPr lang="en-US" sz="1400" dirty="0"/>
              <a:t>0.67         0.67         0.65         0.61           0.53        0.50         0.48       </a:t>
            </a:r>
          </a:p>
          <a:p>
            <a:r>
              <a:rPr lang="en-US" sz="1400" dirty="0"/>
              <a:t>little         also          awe      closely  </a:t>
            </a:r>
            <a:r>
              <a:rPr lang="en-US" sz="1400" dirty="0" err="1"/>
              <a:t>cloverdales</a:t>
            </a:r>
            <a:r>
              <a:rPr lang="en-US" sz="1400" dirty="0"/>
              <a:t>     deceased     deceived         </a:t>
            </a:r>
          </a:p>
          <a:p>
            <a:r>
              <a:rPr lang="en-US" sz="1400" dirty="0"/>
              <a:t>0.48         0.45         0.45         0.45         0.45                 0.45            0.45    </a:t>
            </a:r>
          </a:p>
          <a:p>
            <a:r>
              <a:rPr lang="en-US" sz="1400" dirty="0"/>
              <a:t>deception     flawless          fun         hold        issue         john        leave         </a:t>
            </a:r>
          </a:p>
          <a:p>
            <a:r>
              <a:rPr lang="en-US" sz="1400" dirty="0"/>
              <a:t>0.45                   0.45            0.45         0.45         0.45         0.45         0.45    </a:t>
            </a:r>
          </a:p>
          <a:p>
            <a:r>
              <a:rPr lang="en-US" sz="1400" dirty="0"/>
              <a:t>listening      message    neighbors     ordering         page        rocks       simple         </a:t>
            </a:r>
          </a:p>
          <a:p>
            <a:r>
              <a:rPr lang="en-US" sz="1400" dirty="0"/>
              <a:t>0.45                0.45              0.45             0.45               0.45         0.45         0.45          </a:t>
            </a:r>
          </a:p>
          <a:p>
            <a:r>
              <a:rPr lang="en-US" sz="1400" dirty="0"/>
              <a:t>son      suffice         </a:t>
            </a:r>
            <a:r>
              <a:rPr lang="en-US" sz="1400" dirty="0" err="1"/>
              <a:t>tesh</a:t>
            </a:r>
            <a:r>
              <a:rPr lang="en-US" sz="1400" dirty="0"/>
              <a:t>        young         accidentally       across     actually         </a:t>
            </a:r>
          </a:p>
          <a:p>
            <a:r>
              <a:rPr lang="en-US" sz="1400" dirty="0"/>
              <a:t>0.45        0.45          0.45              0.45             0.45               0.45         0.45         </a:t>
            </a:r>
          </a:p>
          <a:p>
            <a:r>
              <a:rPr lang="en-US" sz="1400" dirty="0"/>
              <a:t>ages     anything          arm       around     awaiting       barely     bathroom         </a:t>
            </a:r>
          </a:p>
          <a:p>
            <a:r>
              <a:rPr lang="en-US" sz="1400" dirty="0"/>
              <a:t>0.45         0.45               0.45         0.45         0.45              0.45         0.45         </a:t>
            </a:r>
          </a:p>
          <a:p>
            <a:r>
              <a:rPr lang="en-US" sz="1400" dirty="0"/>
              <a:t> </a:t>
            </a:r>
          </a:p>
        </p:txBody>
      </p:sp>
      <p:cxnSp>
        <p:nvCxnSpPr>
          <p:cNvPr id="7" name="直接连接符 15">
            <a:extLst>
              <a:ext uri="{FF2B5EF4-FFF2-40B4-BE49-F238E27FC236}">
                <a16:creationId xmlns:a16="http://schemas.microsoft.com/office/drawing/2014/main" id="{62A54776-5442-45A7-B034-FC3E17C99607}"/>
              </a:ext>
            </a:extLst>
          </p:cNvPr>
          <p:cNvCxnSpPr>
            <a:cxnSpLocks/>
          </p:cNvCxnSpPr>
          <p:nvPr/>
        </p:nvCxnSpPr>
        <p:spPr>
          <a:xfrm>
            <a:off x="5676552" y="1510018"/>
            <a:ext cx="0" cy="4139679"/>
          </a:xfrm>
          <a:prstGeom prst="line">
            <a:avLst/>
          </a:prstGeom>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683893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68205" y="267522"/>
            <a:ext cx="10515600" cy="722393"/>
          </a:xfrm>
        </p:spPr>
        <p:txBody>
          <a:bodyPr/>
          <a:lstStyle/>
          <a:p>
            <a:r>
              <a:rPr lang="en-US" altLang="zh-CN" dirty="0"/>
              <a:t>Model Visualization</a:t>
            </a:r>
            <a:endParaRPr lang="zh-CN" altLang="en-US" dirty="0"/>
          </a:p>
        </p:txBody>
      </p:sp>
      <p:sp>
        <p:nvSpPr>
          <p:cNvPr id="6" name="矩形 5"/>
          <p:cNvSpPr/>
          <p:nvPr/>
        </p:nvSpPr>
        <p:spPr>
          <a:xfrm>
            <a:off x="1311578" y="2430358"/>
            <a:ext cx="3906381" cy="707886"/>
          </a:xfrm>
          <a:prstGeom prst="rect">
            <a:avLst/>
          </a:prstGeom>
        </p:spPr>
        <p:txBody>
          <a:bodyPr wrap="square">
            <a:spAutoFit/>
          </a:bodyPr>
          <a:lstStyle/>
          <a:p>
            <a:r>
              <a:rPr lang="en-US" altLang="zh-CN" sz="2000" b="1" dirty="0">
                <a:solidFill>
                  <a:schemeClr val="bg1"/>
                </a:solidFill>
                <a:latin typeface="Adobe Gothic Std B" panose="020B0800000000000000" pitchFamily="34" charset="-128"/>
                <a:ea typeface="Adobe Gothic Std B" panose="020B0800000000000000" pitchFamily="34" charset="-128"/>
              </a:rPr>
              <a:t>CRAS ULTRICIES LIGULA SED MAGNA DICTUM PORTA.</a:t>
            </a:r>
            <a:endParaRPr lang="zh-CN" altLang="en-US" sz="2000" b="1" dirty="0">
              <a:solidFill>
                <a:schemeClr val="bg1"/>
              </a:solidFill>
              <a:latin typeface="Adobe Gothic Std B" panose="020B0800000000000000" pitchFamily="34" charset="-128"/>
              <a:ea typeface="MS UI Gothic" panose="020B0600070205080204" pitchFamily="34" charset="-128"/>
            </a:endParaRPr>
          </a:p>
        </p:txBody>
      </p:sp>
      <p:sp>
        <p:nvSpPr>
          <p:cNvPr id="29" name="矩形 44">
            <a:extLst>
              <a:ext uri="{FF2B5EF4-FFF2-40B4-BE49-F238E27FC236}">
                <a16:creationId xmlns:a16="http://schemas.microsoft.com/office/drawing/2014/main" id="{DAFCD398-60CF-438E-9C45-19A4CB092B5C}"/>
              </a:ext>
            </a:extLst>
          </p:cNvPr>
          <p:cNvSpPr/>
          <p:nvPr/>
        </p:nvSpPr>
        <p:spPr>
          <a:xfrm>
            <a:off x="568205" y="868589"/>
            <a:ext cx="6096000" cy="400110"/>
          </a:xfrm>
          <a:prstGeom prst="rect">
            <a:avLst/>
          </a:prstGeom>
        </p:spPr>
        <p:txBody>
          <a:bodyPr>
            <a:spAutoFit/>
          </a:bodyPr>
          <a:lstStyle/>
          <a:p>
            <a:r>
              <a:rPr lang="en-US" altLang="zh-CN" sz="2000" dirty="0">
                <a:solidFill>
                  <a:srgbClr val="FFC000"/>
                </a:solidFill>
              </a:rPr>
              <a:t>5-stars</a:t>
            </a:r>
            <a:r>
              <a:rPr lang="en-US" altLang="zh-CN" sz="2000" dirty="0"/>
              <a:t> Products Reviews with the higher </a:t>
            </a:r>
            <a:r>
              <a:rPr lang="en-US" altLang="zh-CN" sz="2000" dirty="0">
                <a:solidFill>
                  <a:srgbClr val="FFC000"/>
                </a:solidFill>
              </a:rPr>
              <a:t>helpfulness</a:t>
            </a:r>
            <a:endParaRPr lang="zh-CN" altLang="en-US" sz="2000" dirty="0">
              <a:solidFill>
                <a:srgbClr val="FFC000"/>
              </a:solidFill>
            </a:endParaRPr>
          </a:p>
        </p:txBody>
      </p:sp>
      <p:pic>
        <p:nvPicPr>
          <p:cNvPr id="3" name="Picture 2" descr="A screenshot of a cell phone&#10;&#10;Description generated with high confidence">
            <a:extLst>
              <a:ext uri="{FF2B5EF4-FFF2-40B4-BE49-F238E27FC236}">
                <a16:creationId xmlns:a16="http://schemas.microsoft.com/office/drawing/2014/main" id="{66422569-CEAC-4D81-ACA8-98F61E6B8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04" y="1602805"/>
            <a:ext cx="4178247" cy="3718813"/>
          </a:xfrm>
          <a:prstGeom prst="rect">
            <a:avLst/>
          </a:prstGeom>
        </p:spPr>
      </p:pic>
      <p:sp>
        <p:nvSpPr>
          <p:cNvPr id="7" name="Rectangle 6">
            <a:extLst>
              <a:ext uri="{FF2B5EF4-FFF2-40B4-BE49-F238E27FC236}">
                <a16:creationId xmlns:a16="http://schemas.microsoft.com/office/drawing/2014/main" id="{167C2146-E5AD-464C-9F84-4ACD1FB36970}"/>
              </a:ext>
            </a:extLst>
          </p:cNvPr>
          <p:cNvSpPr/>
          <p:nvPr/>
        </p:nvSpPr>
        <p:spPr>
          <a:xfrm>
            <a:off x="5001019" y="1869766"/>
            <a:ext cx="1760508" cy="3139321"/>
          </a:xfrm>
          <a:prstGeom prst="rect">
            <a:avLst/>
          </a:prstGeom>
        </p:spPr>
        <p:txBody>
          <a:bodyPr wrap="square">
            <a:spAutoFit/>
          </a:bodyPr>
          <a:lstStyle/>
          <a:p>
            <a:r>
              <a:rPr lang="zh-CN" altLang="en-US" dirty="0"/>
              <a:t>word  freq</a:t>
            </a:r>
            <a:endParaRPr lang="en-US" altLang="zh-CN" dirty="0"/>
          </a:p>
          <a:p>
            <a:r>
              <a:rPr lang="zh-CN" altLang="en-US" dirty="0"/>
              <a:t>machine    102 </a:t>
            </a:r>
            <a:endParaRPr lang="en-US" altLang="zh-CN" dirty="0"/>
          </a:p>
          <a:p>
            <a:r>
              <a:rPr lang="zh-CN" altLang="en-US" dirty="0"/>
              <a:t>coffee         98 </a:t>
            </a:r>
            <a:endParaRPr lang="en-US" altLang="zh-CN" dirty="0"/>
          </a:p>
          <a:p>
            <a:r>
              <a:rPr lang="zh-CN" altLang="en-US" dirty="0"/>
              <a:t>espresso    83 </a:t>
            </a:r>
            <a:endParaRPr lang="en-US" altLang="zh-CN" dirty="0"/>
          </a:p>
          <a:p>
            <a:r>
              <a:rPr lang="zh-CN" altLang="en-US" dirty="0"/>
              <a:t>vienna        41 </a:t>
            </a:r>
            <a:endParaRPr lang="en-US" altLang="zh-CN" dirty="0"/>
          </a:p>
          <a:p>
            <a:r>
              <a:rPr lang="zh-CN" altLang="en-US" dirty="0"/>
              <a:t>years          37 </a:t>
            </a:r>
            <a:endParaRPr lang="en-US" altLang="zh-CN" dirty="0"/>
          </a:p>
          <a:p>
            <a:r>
              <a:rPr lang="zh-CN" altLang="en-US" dirty="0"/>
              <a:t>saeco         34 </a:t>
            </a:r>
            <a:endParaRPr lang="en-US" altLang="zh-CN" dirty="0"/>
          </a:p>
          <a:p>
            <a:r>
              <a:rPr lang="zh-CN" altLang="en-US" dirty="0"/>
              <a:t>use             34 </a:t>
            </a:r>
            <a:endParaRPr lang="en-US" altLang="zh-CN" dirty="0"/>
          </a:p>
          <a:p>
            <a:r>
              <a:rPr lang="zh-CN" altLang="en-US" dirty="0"/>
              <a:t>make          31 </a:t>
            </a:r>
            <a:endParaRPr lang="en-US" altLang="zh-CN" dirty="0"/>
          </a:p>
          <a:p>
            <a:r>
              <a:rPr lang="zh-CN" altLang="en-US" dirty="0"/>
              <a:t>cup             30 </a:t>
            </a:r>
            <a:endParaRPr lang="en-US" altLang="zh-CN" dirty="0"/>
          </a:p>
          <a:p>
            <a:r>
              <a:rPr lang="zh-CN" altLang="en-US" dirty="0"/>
              <a:t>water         29</a:t>
            </a:r>
          </a:p>
        </p:txBody>
      </p:sp>
      <p:sp>
        <p:nvSpPr>
          <p:cNvPr id="8" name="Rectangle 7">
            <a:extLst>
              <a:ext uri="{FF2B5EF4-FFF2-40B4-BE49-F238E27FC236}">
                <a16:creationId xmlns:a16="http://schemas.microsoft.com/office/drawing/2014/main" id="{D48D7AC0-E96D-42CB-AC2E-D0C8E9CDFE0B}"/>
              </a:ext>
            </a:extLst>
          </p:cNvPr>
          <p:cNvSpPr/>
          <p:nvPr/>
        </p:nvSpPr>
        <p:spPr>
          <a:xfrm>
            <a:off x="7289371" y="2028615"/>
            <a:ext cx="3691818" cy="2554545"/>
          </a:xfrm>
          <a:prstGeom prst="rect">
            <a:avLst/>
          </a:prstGeom>
        </p:spPr>
        <p:txBody>
          <a:bodyPr wrap="square">
            <a:spAutoFit/>
          </a:bodyPr>
          <a:lstStyle/>
          <a:p>
            <a:r>
              <a:rPr lang="zh-CN" altLang="en-US" sz="1600" dirty="0"/>
              <a:t>Text</a:t>
            </a:r>
            <a:r>
              <a:rPr lang="en-US" altLang="zh-CN" sz="1600" dirty="0"/>
              <a:t>:</a:t>
            </a:r>
            <a:r>
              <a:rPr lang="zh-CN" altLang="en-US" sz="1600" dirty="0"/>
              <a:t> </a:t>
            </a:r>
            <a:r>
              <a:rPr lang="en-US" altLang="zh-CN" sz="1600" dirty="0"/>
              <a:t>I</a:t>
            </a:r>
            <a:r>
              <a:rPr lang="zh-CN" altLang="en-US" sz="1600" dirty="0"/>
              <a:t> have had this </a:t>
            </a:r>
            <a:r>
              <a:rPr lang="zh-CN" altLang="en-US" sz="1600" dirty="0">
                <a:solidFill>
                  <a:srgbClr val="FFC000"/>
                </a:solidFill>
              </a:rPr>
              <a:t>machine</a:t>
            </a:r>
            <a:r>
              <a:rPr lang="zh-CN" altLang="en-US" sz="1600" dirty="0"/>
              <a:t> for a few weeks now and love it after years of the hassle of steam machine</a:t>
            </a:r>
            <a:r>
              <a:rPr lang="en-US" altLang="zh-CN" sz="1600" dirty="0"/>
              <a:t>s. I</a:t>
            </a:r>
            <a:r>
              <a:rPr lang="zh-CN" altLang="en-US" sz="1600" dirty="0"/>
              <a:t>t is so easy to </a:t>
            </a:r>
            <a:r>
              <a:rPr lang="zh-CN" altLang="en-US" sz="1600" dirty="0">
                <a:solidFill>
                  <a:srgbClr val="FFC000"/>
                </a:solidFill>
              </a:rPr>
              <a:t>use </a:t>
            </a:r>
            <a:r>
              <a:rPr lang="zh-CN" altLang="en-US" sz="1600" dirty="0"/>
              <a:t>and clean that </a:t>
            </a:r>
            <a:r>
              <a:rPr lang="en-US" altLang="zh-CN" sz="1600" dirty="0"/>
              <a:t>I</a:t>
            </a:r>
            <a:r>
              <a:rPr lang="zh-CN" altLang="en-US" sz="1600" dirty="0"/>
              <a:t> look forward to my daily cups of </a:t>
            </a:r>
            <a:r>
              <a:rPr lang="zh-CN" altLang="en-US" sz="1600" dirty="0">
                <a:solidFill>
                  <a:srgbClr val="FFC000"/>
                </a:solidFill>
              </a:rPr>
              <a:t>espresso</a:t>
            </a:r>
            <a:r>
              <a:rPr lang="zh-CN" altLang="en-US" sz="1600" dirty="0"/>
              <a:t> instead of looking at it as a chore</a:t>
            </a:r>
            <a:r>
              <a:rPr lang="en-US" altLang="zh-CN" sz="1600" dirty="0"/>
              <a:t>. I also save counter space  as I do not have to share it with a grinder  anymore. It is also very nice to have a hot </a:t>
            </a:r>
            <a:r>
              <a:rPr lang="en-US" altLang="zh-CN" sz="1600" dirty="0">
                <a:solidFill>
                  <a:srgbClr val="FFC000"/>
                </a:solidFill>
              </a:rPr>
              <a:t>cup</a:t>
            </a:r>
            <a:r>
              <a:rPr lang="en-US" altLang="zh-CN" sz="1600" dirty="0"/>
              <a:t> finally every other machine just never seemed to get hot enough.  </a:t>
            </a:r>
            <a:endParaRPr lang="zh-CN" altLang="en-US" sz="1600" dirty="0"/>
          </a:p>
        </p:txBody>
      </p:sp>
      <p:sp>
        <p:nvSpPr>
          <p:cNvPr id="11" name="Rectangle 10">
            <a:extLst>
              <a:ext uri="{FF2B5EF4-FFF2-40B4-BE49-F238E27FC236}">
                <a16:creationId xmlns:a16="http://schemas.microsoft.com/office/drawing/2014/main" id="{C01F6595-391C-4572-ACE6-F0A3111A3E50}"/>
              </a:ext>
            </a:extLst>
          </p:cNvPr>
          <p:cNvSpPr/>
          <p:nvPr/>
        </p:nvSpPr>
        <p:spPr>
          <a:xfrm>
            <a:off x="1311578" y="5195064"/>
            <a:ext cx="9484006" cy="954107"/>
          </a:xfrm>
          <a:prstGeom prst="rect">
            <a:avLst/>
          </a:prstGeom>
        </p:spPr>
        <p:txBody>
          <a:bodyPr wrap="square">
            <a:spAutoFit/>
          </a:bodyPr>
          <a:lstStyle/>
          <a:p>
            <a:r>
              <a:rPr lang="en-US" altLang="zh-CN" sz="1400" b="1" dirty="0">
                <a:solidFill>
                  <a:srgbClr val="2D3B55"/>
                </a:solidFill>
                <a:latin typeface="Lato"/>
              </a:rPr>
              <a:t>Coffee Machine</a:t>
            </a:r>
          </a:p>
          <a:p>
            <a:r>
              <a:rPr lang="en-US" altLang="zh-CN" sz="1400" dirty="0">
                <a:solidFill>
                  <a:srgbClr val="020202"/>
                </a:solidFill>
                <a:latin typeface="Open Sans"/>
              </a:rPr>
              <a:t> The word cloud can clearly demonstrate the product pattern from reviews. Also in word frequency, we can know the a few of specific features of this product. From review text, we learn more detailed experience after Amazon service. Our model provides an elaborate and precise review result. </a:t>
            </a:r>
            <a:endParaRPr lang="en-US" altLang="zh-CN" sz="1400" b="0" i="0" dirty="0">
              <a:solidFill>
                <a:srgbClr val="020202"/>
              </a:solidFill>
              <a:effectLst/>
              <a:latin typeface="Open Sans"/>
            </a:endParaRPr>
          </a:p>
        </p:txBody>
      </p:sp>
      <p:cxnSp>
        <p:nvCxnSpPr>
          <p:cNvPr id="9" name="直接连接符 15">
            <a:extLst>
              <a:ext uri="{FF2B5EF4-FFF2-40B4-BE49-F238E27FC236}">
                <a16:creationId xmlns:a16="http://schemas.microsoft.com/office/drawing/2014/main" id="{0A47C104-2598-4B01-8CF5-EA767A5FB33A}"/>
              </a:ext>
            </a:extLst>
          </p:cNvPr>
          <p:cNvCxnSpPr>
            <a:cxnSpLocks/>
          </p:cNvCxnSpPr>
          <p:nvPr/>
        </p:nvCxnSpPr>
        <p:spPr>
          <a:xfrm>
            <a:off x="6909732" y="1755206"/>
            <a:ext cx="0" cy="3347587"/>
          </a:xfrm>
          <a:prstGeom prst="line">
            <a:avLst/>
          </a:prstGeom>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999937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F2F"/>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en-US" altLang="zh-CN" dirty="0"/>
              <a:t>Introduction</a:t>
            </a:r>
            <a:endParaRPr lang="zh-CN" altLang="en-US" dirty="0"/>
          </a:p>
        </p:txBody>
      </p:sp>
      <p:sp>
        <p:nvSpPr>
          <p:cNvPr id="5" name="文本占位符 4"/>
          <p:cNvSpPr>
            <a:spLocks noGrp="1"/>
          </p:cNvSpPr>
          <p:nvPr>
            <p:ph type="body" sz="quarter" idx="13"/>
          </p:nvPr>
        </p:nvSpPr>
        <p:spPr/>
        <p:txBody>
          <a:bodyPr/>
          <a:lstStyle/>
          <a:p>
            <a:r>
              <a:rPr lang="en-US" altLang="zh-CN" dirty="0">
                <a:latin typeface="Adobe Gothic Std B" panose="020B0800000000000000" pitchFamily="34" charset="-128"/>
                <a:ea typeface="Adobe Gothic Std B" panose="020B0800000000000000" pitchFamily="34" charset="-128"/>
              </a:rPr>
              <a:t>1</a:t>
            </a:r>
            <a:endParaRPr lang="zh-CN" altLang="en-US" dirty="0">
              <a:latin typeface="Adobe Gothic Std B" panose="020B0800000000000000" pitchFamily="34" charset="-128"/>
            </a:endParaRPr>
          </a:p>
        </p:txBody>
      </p:sp>
    </p:spTree>
    <p:extLst>
      <p:ext uri="{BB962C8B-B14F-4D97-AF65-F5344CB8AC3E}">
        <p14:creationId xmlns:p14="http://schemas.microsoft.com/office/powerpoint/2010/main" val="512106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68205" y="267522"/>
            <a:ext cx="10515600" cy="722393"/>
          </a:xfrm>
        </p:spPr>
        <p:txBody>
          <a:bodyPr/>
          <a:lstStyle/>
          <a:p>
            <a:r>
              <a:rPr lang="en-US" altLang="zh-CN" dirty="0"/>
              <a:t>Model Visualization</a:t>
            </a:r>
            <a:endParaRPr lang="zh-CN" altLang="en-US" dirty="0"/>
          </a:p>
        </p:txBody>
      </p:sp>
      <p:sp>
        <p:nvSpPr>
          <p:cNvPr id="6" name="矩形 5"/>
          <p:cNvSpPr/>
          <p:nvPr/>
        </p:nvSpPr>
        <p:spPr>
          <a:xfrm>
            <a:off x="1311578" y="2430358"/>
            <a:ext cx="3906381" cy="707886"/>
          </a:xfrm>
          <a:prstGeom prst="rect">
            <a:avLst/>
          </a:prstGeom>
        </p:spPr>
        <p:txBody>
          <a:bodyPr wrap="square">
            <a:spAutoFit/>
          </a:bodyPr>
          <a:lstStyle/>
          <a:p>
            <a:r>
              <a:rPr lang="en-US" altLang="zh-CN" sz="2000" b="1" dirty="0">
                <a:solidFill>
                  <a:schemeClr val="bg1"/>
                </a:solidFill>
                <a:latin typeface="Adobe Gothic Std B" panose="020B0800000000000000" pitchFamily="34" charset="-128"/>
                <a:ea typeface="Adobe Gothic Std B" panose="020B0800000000000000" pitchFamily="34" charset="-128"/>
              </a:rPr>
              <a:t>CRAS ULTRICIES LIGULA SED MAGNA DICTUM PORTA.</a:t>
            </a:r>
            <a:endParaRPr lang="zh-CN" altLang="en-US" sz="2000" b="1" dirty="0">
              <a:solidFill>
                <a:schemeClr val="bg1"/>
              </a:solidFill>
              <a:latin typeface="Adobe Gothic Std B" panose="020B0800000000000000" pitchFamily="34" charset="-128"/>
              <a:ea typeface="MS UI Gothic" panose="020B0600070205080204" pitchFamily="34" charset="-128"/>
            </a:endParaRPr>
          </a:p>
        </p:txBody>
      </p:sp>
      <p:sp>
        <p:nvSpPr>
          <p:cNvPr id="29" name="矩形 44">
            <a:extLst>
              <a:ext uri="{FF2B5EF4-FFF2-40B4-BE49-F238E27FC236}">
                <a16:creationId xmlns:a16="http://schemas.microsoft.com/office/drawing/2014/main" id="{DAFCD398-60CF-438E-9C45-19A4CB092B5C}"/>
              </a:ext>
            </a:extLst>
          </p:cNvPr>
          <p:cNvSpPr/>
          <p:nvPr/>
        </p:nvSpPr>
        <p:spPr>
          <a:xfrm>
            <a:off x="568205" y="868589"/>
            <a:ext cx="6096000" cy="400110"/>
          </a:xfrm>
          <a:prstGeom prst="rect">
            <a:avLst/>
          </a:prstGeom>
        </p:spPr>
        <p:txBody>
          <a:bodyPr>
            <a:spAutoFit/>
          </a:bodyPr>
          <a:lstStyle/>
          <a:p>
            <a:r>
              <a:rPr lang="en-US" altLang="zh-CN" sz="2000" dirty="0">
                <a:solidFill>
                  <a:srgbClr val="FFC000"/>
                </a:solidFill>
              </a:rPr>
              <a:t>5-star</a:t>
            </a:r>
            <a:r>
              <a:rPr lang="en-US" altLang="zh-CN" sz="2000" dirty="0"/>
              <a:t> Products Reviews based on the higher </a:t>
            </a:r>
            <a:r>
              <a:rPr lang="en-US" altLang="zh-CN" sz="2000" dirty="0">
                <a:solidFill>
                  <a:srgbClr val="FFC000"/>
                </a:solidFill>
              </a:rPr>
              <a:t>helpfulness</a:t>
            </a:r>
            <a:endParaRPr lang="zh-CN" altLang="en-US" sz="2000" dirty="0">
              <a:solidFill>
                <a:srgbClr val="FFC000"/>
              </a:solidFill>
            </a:endParaRPr>
          </a:p>
        </p:txBody>
      </p:sp>
      <p:pic>
        <p:nvPicPr>
          <p:cNvPr id="3" name="Picture 2">
            <a:extLst>
              <a:ext uri="{FF2B5EF4-FFF2-40B4-BE49-F238E27FC236}">
                <a16:creationId xmlns:a16="http://schemas.microsoft.com/office/drawing/2014/main" id="{AAF90F69-ED55-4B76-8173-4C9129935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10" y="1268700"/>
            <a:ext cx="4953149" cy="4408508"/>
          </a:xfrm>
          <a:prstGeom prst="rect">
            <a:avLst/>
          </a:prstGeom>
        </p:spPr>
      </p:pic>
      <p:sp>
        <p:nvSpPr>
          <p:cNvPr id="5" name="Rectangle 4">
            <a:extLst>
              <a:ext uri="{FF2B5EF4-FFF2-40B4-BE49-F238E27FC236}">
                <a16:creationId xmlns:a16="http://schemas.microsoft.com/office/drawing/2014/main" id="{3A0F5655-99C8-4215-8F08-748C964FC782}"/>
              </a:ext>
            </a:extLst>
          </p:cNvPr>
          <p:cNvSpPr/>
          <p:nvPr/>
        </p:nvSpPr>
        <p:spPr>
          <a:xfrm>
            <a:off x="4558019" y="1707083"/>
            <a:ext cx="1691779" cy="3693319"/>
          </a:xfrm>
          <a:prstGeom prst="rect">
            <a:avLst/>
          </a:prstGeom>
        </p:spPr>
        <p:txBody>
          <a:bodyPr wrap="square">
            <a:spAutoFit/>
          </a:bodyPr>
          <a:lstStyle/>
          <a:p>
            <a:r>
              <a:rPr lang="zh-CN" altLang="en-US" dirty="0"/>
              <a:t>word freq</a:t>
            </a:r>
            <a:endParaRPr lang="en-US" altLang="zh-CN" dirty="0"/>
          </a:p>
          <a:p>
            <a:r>
              <a:rPr lang="zh-CN" altLang="en-US" dirty="0"/>
              <a:t>potatoes    34</a:t>
            </a:r>
            <a:endParaRPr lang="en-US" altLang="zh-CN" dirty="0"/>
          </a:p>
          <a:p>
            <a:r>
              <a:rPr lang="zh-CN" altLang="en-US" dirty="0"/>
              <a:t>great           24</a:t>
            </a:r>
            <a:endParaRPr lang="en-US" altLang="zh-CN" dirty="0"/>
          </a:p>
          <a:p>
            <a:r>
              <a:rPr lang="zh-CN" altLang="en-US" dirty="0"/>
              <a:t>mashed      23</a:t>
            </a:r>
            <a:endParaRPr lang="en-US" altLang="zh-CN" dirty="0"/>
          </a:p>
          <a:p>
            <a:r>
              <a:rPr lang="zh-CN" altLang="en-US" dirty="0"/>
              <a:t>instant       11</a:t>
            </a:r>
            <a:endParaRPr lang="en-US" altLang="zh-CN" dirty="0"/>
          </a:p>
          <a:p>
            <a:r>
              <a:rPr lang="zh-CN" altLang="en-US" dirty="0"/>
              <a:t>like             11</a:t>
            </a:r>
            <a:endParaRPr lang="en-US" altLang="zh-CN" dirty="0"/>
          </a:p>
          <a:p>
            <a:r>
              <a:rPr lang="zh-CN" altLang="en-US" dirty="0"/>
              <a:t>best           10</a:t>
            </a:r>
            <a:endParaRPr lang="en-US" altLang="zh-CN" dirty="0"/>
          </a:p>
          <a:p>
            <a:r>
              <a:rPr lang="zh-CN" altLang="en-US" dirty="0"/>
              <a:t>costco          9</a:t>
            </a:r>
            <a:endParaRPr lang="en-US" altLang="zh-CN" dirty="0"/>
          </a:p>
          <a:p>
            <a:r>
              <a:rPr lang="en-US" altLang="zh-CN" dirty="0"/>
              <a:t>real              </a:t>
            </a:r>
            <a:r>
              <a:rPr lang="zh-CN" altLang="en-US" dirty="0"/>
              <a:t>8 </a:t>
            </a:r>
            <a:endParaRPr lang="en-US" altLang="zh-CN" dirty="0"/>
          </a:p>
          <a:p>
            <a:r>
              <a:rPr lang="zh-CN" altLang="en-US" dirty="0"/>
              <a:t>taste            8 </a:t>
            </a:r>
            <a:endParaRPr lang="en-US" altLang="zh-CN" dirty="0"/>
          </a:p>
          <a:p>
            <a:r>
              <a:rPr lang="zh-CN" altLang="en-US" dirty="0"/>
              <a:t>price            7</a:t>
            </a:r>
            <a:endParaRPr lang="en-US" altLang="zh-CN" dirty="0"/>
          </a:p>
          <a:p>
            <a:r>
              <a:rPr lang="zh-CN" altLang="en-US" dirty="0"/>
              <a:t>product       6 </a:t>
            </a:r>
            <a:endParaRPr lang="en-US" altLang="zh-CN" dirty="0"/>
          </a:p>
          <a:p>
            <a:r>
              <a:rPr lang="zh-CN" altLang="en-US" dirty="0"/>
              <a:t>creamy        6</a:t>
            </a:r>
          </a:p>
        </p:txBody>
      </p:sp>
      <p:sp>
        <p:nvSpPr>
          <p:cNvPr id="7" name="Rectangle 6">
            <a:extLst>
              <a:ext uri="{FF2B5EF4-FFF2-40B4-BE49-F238E27FC236}">
                <a16:creationId xmlns:a16="http://schemas.microsoft.com/office/drawing/2014/main" id="{894BE48D-F261-4CDA-A2FD-960F992B0BD3}"/>
              </a:ext>
            </a:extLst>
          </p:cNvPr>
          <p:cNvSpPr/>
          <p:nvPr/>
        </p:nvSpPr>
        <p:spPr>
          <a:xfrm>
            <a:off x="7299840" y="2430358"/>
            <a:ext cx="3783965" cy="2062103"/>
          </a:xfrm>
          <a:prstGeom prst="rect">
            <a:avLst/>
          </a:prstGeom>
        </p:spPr>
        <p:txBody>
          <a:bodyPr wrap="square">
            <a:spAutoFit/>
          </a:bodyPr>
          <a:lstStyle/>
          <a:p>
            <a:r>
              <a:rPr lang="en-US" altLang="zh-CN" sz="1600" dirty="0"/>
              <a:t>Text:  These </a:t>
            </a:r>
            <a:r>
              <a:rPr lang="en-US" altLang="zh-CN" sz="1600" dirty="0">
                <a:solidFill>
                  <a:srgbClr val="FFC000"/>
                </a:solidFill>
              </a:rPr>
              <a:t>mashed potatoes </a:t>
            </a:r>
            <a:r>
              <a:rPr lang="en-US" altLang="zh-CN" sz="1600" dirty="0"/>
              <a:t>are incredible quick easy and taste like homemade. The only issue is the cost .This same box was about </a:t>
            </a:r>
            <a:r>
              <a:rPr lang="en-US" altLang="zh-CN" sz="1600" dirty="0">
                <a:solidFill>
                  <a:srgbClr val="FFC000"/>
                </a:solidFill>
              </a:rPr>
              <a:t>half</a:t>
            </a:r>
            <a:r>
              <a:rPr lang="en-US" altLang="zh-CN" sz="1600" dirty="0"/>
              <a:t> the </a:t>
            </a:r>
            <a:r>
              <a:rPr lang="en-US" altLang="zh-CN" sz="1600" dirty="0">
                <a:solidFill>
                  <a:srgbClr val="FFC000"/>
                </a:solidFill>
              </a:rPr>
              <a:t>price</a:t>
            </a:r>
            <a:r>
              <a:rPr lang="en-US" altLang="zh-CN" sz="1600" dirty="0"/>
              <a:t> at Costco. However its apparently a seasonal item for Costco and they wont be carrying them again until fall other than the price. The service from amazon was </a:t>
            </a:r>
            <a:r>
              <a:rPr lang="en-US" altLang="zh-CN" sz="1600" dirty="0">
                <a:solidFill>
                  <a:srgbClr val="FFC000"/>
                </a:solidFill>
              </a:rPr>
              <a:t>great</a:t>
            </a:r>
            <a:r>
              <a:rPr lang="en-US" altLang="zh-CN" sz="1600" dirty="0"/>
              <a:t>.</a:t>
            </a:r>
            <a:endParaRPr lang="zh-CN" altLang="en-US" sz="1600" dirty="0"/>
          </a:p>
        </p:txBody>
      </p:sp>
      <p:sp>
        <p:nvSpPr>
          <p:cNvPr id="11" name="Rectangle 10">
            <a:extLst>
              <a:ext uri="{FF2B5EF4-FFF2-40B4-BE49-F238E27FC236}">
                <a16:creationId xmlns:a16="http://schemas.microsoft.com/office/drawing/2014/main" id="{F90B4657-FE49-469D-95D2-0AAA6FD0721F}"/>
              </a:ext>
            </a:extLst>
          </p:cNvPr>
          <p:cNvSpPr/>
          <p:nvPr/>
        </p:nvSpPr>
        <p:spPr>
          <a:xfrm>
            <a:off x="1463978" y="5347464"/>
            <a:ext cx="9484006" cy="954107"/>
          </a:xfrm>
          <a:prstGeom prst="rect">
            <a:avLst/>
          </a:prstGeom>
        </p:spPr>
        <p:txBody>
          <a:bodyPr wrap="square">
            <a:spAutoFit/>
          </a:bodyPr>
          <a:lstStyle/>
          <a:p>
            <a:r>
              <a:rPr lang="en-US" altLang="zh-CN" sz="1400" b="1" dirty="0">
                <a:solidFill>
                  <a:srgbClr val="2D3B55"/>
                </a:solidFill>
                <a:latin typeface="Lato"/>
              </a:rPr>
              <a:t>Mashed Potatoes</a:t>
            </a:r>
          </a:p>
          <a:p>
            <a:r>
              <a:rPr lang="en-US" altLang="zh-CN" sz="1400" dirty="0">
                <a:solidFill>
                  <a:srgbClr val="020202"/>
                </a:solidFill>
                <a:latin typeface="Open Sans"/>
              </a:rPr>
              <a:t>The word cloud can clearly demonstrate the product is mainly about mashed potatoes. Also in word frequency, we can know the a few of customer tastes about this product. From review text, we learn more details about price. Our model provides a obvious users taste preference.</a:t>
            </a:r>
            <a:endParaRPr lang="en-US" altLang="zh-CN" sz="1400" b="0" i="0" dirty="0">
              <a:solidFill>
                <a:srgbClr val="020202"/>
              </a:solidFill>
              <a:effectLst/>
              <a:latin typeface="Open Sans"/>
            </a:endParaRPr>
          </a:p>
        </p:txBody>
      </p:sp>
      <p:cxnSp>
        <p:nvCxnSpPr>
          <p:cNvPr id="9" name="直接连接符 15">
            <a:extLst>
              <a:ext uri="{FF2B5EF4-FFF2-40B4-BE49-F238E27FC236}">
                <a16:creationId xmlns:a16="http://schemas.microsoft.com/office/drawing/2014/main" id="{944DC392-B8DD-4450-A436-1E76B4F00A14}"/>
              </a:ext>
            </a:extLst>
          </p:cNvPr>
          <p:cNvCxnSpPr>
            <a:cxnSpLocks/>
          </p:cNvCxnSpPr>
          <p:nvPr/>
        </p:nvCxnSpPr>
        <p:spPr>
          <a:xfrm>
            <a:off x="6775509" y="1879948"/>
            <a:ext cx="0" cy="3347587"/>
          </a:xfrm>
          <a:prstGeom prst="line">
            <a:avLst/>
          </a:prstGeom>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739221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a:extLst>
              <a:ext uri="{FF2B5EF4-FFF2-40B4-BE49-F238E27FC236}">
                <a16:creationId xmlns:a16="http://schemas.microsoft.com/office/drawing/2014/main" id="{06DAC6A4-B185-4759-A095-263CB41437E4}"/>
              </a:ext>
            </a:extLst>
          </p:cNvPr>
          <p:cNvSpPr txBox="1">
            <a:spLocks/>
          </p:cNvSpPr>
          <p:nvPr/>
        </p:nvSpPr>
        <p:spPr>
          <a:xfrm>
            <a:off x="568205" y="267522"/>
            <a:ext cx="10515600" cy="7223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Model Visualization</a:t>
            </a:r>
            <a:endParaRPr lang="zh-CN" altLang="en-US" dirty="0"/>
          </a:p>
        </p:txBody>
      </p:sp>
      <p:sp>
        <p:nvSpPr>
          <p:cNvPr id="4" name="矩形 44">
            <a:extLst>
              <a:ext uri="{FF2B5EF4-FFF2-40B4-BE49-F238E27FC236}">
                <a16:creationId xmlns:a16="http://schemas.microsoft.com/office/drawing/2014/main" id="{54EDA902-67CF-4075-A11D-61C1565A5075}"/>
              </a:ext>
            </a:extLst>
          </p:cNvPr>
          <p:cNvSpPr/>
          <p:nvPr/>
        </p:nvSpPr>
        <p:spPr>
          <a:xfrm>
            <a:off x="568205" y="868589"/>
            <a:ext cx="6096000" cy="400110"/>
          </a:xfrm>
          <a:prstGeom prst="rect">
            <a:avLst/>
          </a:prstGeom>
        </p:spPr>
        <p:txBody>
          <a:bodyPr>
            <a:spAutoFit/>
          </a:bodyPr>
          <a:lstStyle/>
          <a:p>
            <a:r>
              <a:rPr lang="en-US" altLang="zh-CN" sz="2000" dirty="0">
                <a:solidFill>
                  <a:srgbClr val="FFC000"/>
                </a:solidFill>
              </a:rPr>
              <a:t>1&amp;2-star</a:t>
            </a:r>
            <a:r>
              <a:rPr lang="en-US" altLang="zh-CN" sz="2000" dirty="0"/>
              <a:t> Products Reviews with the higher </a:t>
            </a:r>
            <a:r>
              <a:rPr lang="en-US" altLang="zh-CN" sz="2000" dirty="0">
                <a:solidFill>
                  <a:srgbClr val="FFC000"/>
                </a:solidFill>
              </a:rPr>
              <a:t>helpfulness</a:t>
            </a:r>
            <a:endParaRPr lang="zh-CN" altLang="en-US" sz="2000" dirty="0">
              <a:solidFill>
                <a:srgbClr val="FFC000"/>
              </a:solidFill>
            </a:endParaRPr>
          </a:p>
        </p:txBody>
      </p:sp>
      <p:pic>
        <p:nvPicPr>
          <p:cNvPr id="6" name="Picture 5" descr="A screenshot of a cell phone&#10;&#10;Description generated with high confidence">
            <a:extLst>
              <a:ext uri="{FF2B5EF4-FFF2-40B4-BE49-F238E27FC236}">
                <a16:creationId xmlns:a16="http://schemas.microsoft.com/office/drawing/2014/main" id="{A419619C-D8B1-4016-AA8A-83868CFF0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972" y="1868011"/>
            <a:ext cx="3686252" cy="3280917"/>
          </a:xfrm>
          <a:prstGeom prst="rect">
            <a:avLst/>
          </a:prstGeom>
        </p:spPr>
      </p:pic>
      <p:sp>
        <p:nvSpPr>
          <p:cNvPr id="7" name="Rectangle 6">
            <a:extLst>
              <a:ext uri="{FF2B5EF4-FFF2-40B4-BE49-F238E27FC236}">
                <a16:creationId xmlns:a16="http://schemas.microsoft.com/office/drawing/2014/main" id="{F2C1A83C-3FE7-4AD3-AC97-EA6CBF1749C9}"/>
              </a:ext>
            </a:extLst>
          </p:cNvPr>
          <p:cNvSpPr/>
          <p:nvPr/>
        </p:nvSpPr>
        <p:spPr>
          <a:xfrm>
            <a:off x="7378020" y="1755206"/>
            <a:ext cx="3749879" cy="3416320"/>
          </a:xfrm>
          <a:prstGeom prst="rect">
            <a:avLst/>
          </a:prstGeom>
        </p:spPr>
        <p:txBody>
          <a:bodyPr wrap="square">
            <a:spAutoFit/>
          </a:bodyPr>
          <a:lstStyle/>
          <a:p>
            <a:r>
              <a:rPr lang="zh-CN" altLang="en-US" dirty="0"/>
              <a:t>Text</a:t>
            </a:r>
            <a:r>
              <a:rPr lang="en-US" altLang="zh-CN" dirty="0"/>
              <a:t>: </a:t>
            </a:r>
            <a:r>
              <a:rPr lang="zh-CN" altLang="en-US" dirty="0"/>
              <a:t>i was really looking forward to having some good apple cider out of my keurig machine  the cider has a </a:t>
            </a:r>
            <a:r>
              <a:rPr lang="zh-CN" altLang="en-US" dirty="0">
                <a:solidFill>
                  <a:srgbClr val="FFC000"/>
                </a:solidFill>
              </a:rPr>
              <a:t>wierd taste </a:t>
            </a:r>
            <a:r>
              <a:rPr lang="zh-CN" altLang="en-US" dirty="0"/>
              <a:t>to it and a very </a:t>
            </a:r>
            <a:r>
              <a:rPr lang="zh-CN" altLang="en-US" dirty="0">
                <a:solidFill>
                  <a:srgbClr val="FFC000"/>
                </a:solidFill>
              </a:rPr>
              <a:t>bad </a:t>
            </a:r>
            <a:r>
              <a:rPr lang="zh-CN" altLang="en-US" dirty="0"/>
              <a:t>aftertaste  after my wife and i both tried a cup  we ended up throwing the rest of it out </a:t>
            </a:r>
            <a:r>
              <a:rPr lang="en-US" altLang="zh-CN" dirty="0"/>
              <a:t>it has </a:t>
            </a:r>
            <a:r>
              <a:rPr lang="en-US" altLang="zh-CN" dirty="0">
                <a:solidFill>
                  <a:srgbClr val="FFC000"/>
                </a:solidFill>
              </a:rPr>
              <a:t>artificial sweeteners</a:t>
            </a:r>
            <a:r>
              <a:rPr lang="en-US" altLang="zh-CN" dirty="0"/>
              <a:t> not noted on the product page  that  where the  weird aftertaste  reviews come from  stick to the green mountain version which is wonderful</a:t>
            </a:r>
            <a:endParaRPr lang="zh-CN" altLang="en-US" dirty="0"/>
          </a:p>
        </p:txBody>
      </p:sp>
      <p:sp>
        <p:nvSpPr>
          <p:cNvPr id="9" name="Rectangle 8">
            <a:extLst>
              <a:ext uri="{FF2B5EF4-FFF2-40B4-BE49-F238E27FC236}">
                <a16:creationId xmlns:a16="http://schemas.microsoft.com/office/drawing/2014/main" id="{F7CC0EED-1AD1-41FF-9374-090808390F7E}"/>
              </a:ext>
            </a:extLst>
          </p:cNvPr>
          <p:cNvSpPr/>
          <p:nvPr/>
        </p:nvSpPr>
        <p:spPr>
          <a:xfrm>
            <a:off x="4444768" y="1443840"/>
            <a:ext cx="1578525" cy="3970318"/>
          </a:xfrm>
          <a:prstGeom prst="rect">
            <a:avLst/>
          </a:prstGeom>
        </p:spPr>
        <p:txBody>
          <a:bodyPr wrap="square">
            <a:spAutoFit/>
          </a:bodyPr>
          <a:lstStyle/>
          <a:p>
            <a:r>
              <a:rPr lang="zh-CN" altLang="en-US" dirty="0"/>
              <a:t>word freq</a:t>
            </a:r>
            <a:endParaRPr lang="en-US" altLang="zh-CN" dirty="0"/>
          </a:p>
          <a:p>
            <a:r>
              <a:rPr lang="zh-CN" altLang="en-US" dirty="0"/>
              <a:t>cider        74 </a:t>
            </a:r>
            <a:endParaRPr lang="en-US" altLang="zh-CN" dirty="0"/>
          </a:p>
          <a:p>
            <a:r>
              <a:rPr lang="zh-CN" altLang="en-US" dirty="0"/>
              <a:t>apple       51 </a:t>
            </a:r>
            <a:endParaRPr lang="en-US" altLang="zh-CN" dirty="0"/>
          </a:p>
          <a:p>
            <a:r>
              <a:rPr lang="zh-CN" altLang="en-US" dirty="0"/>
              <a:t>taste        49 </a:t>
            </a:r>
            <a:endParaRPr lang="en-US" altLang="zh-CN" dirty="0"/>
          </a:p>
          <a:p>
            <a:r>
              <a:rPr lang="zh-CN" altLang="en-US" dirty="0"/>
              <a:t>product   37 </a:t>
            </a:r>
            <a:endParaRPr lang="en-US" altLang="zh-CN" dirty="0"/>
          </a:p>
          <a:p>
            <a:r>
              <a:rPr lang="zh-CN" altLang="en-US" dirty="0"/>
              <a:t>cup   </a:t>
            </a:r>
            <a:r>
              <a:rPr lang="en-US" altLang="zh-CN" dirty="0"/>
              <a:t>	</a:t>
            </a:r>
            <a:r>
              <a:rPr lang="zh-CN" altLang="en-US" dirty="0"/>
              <a:t>34 </a:t>
            </a:r>
            <a:endParaRPr lang="en-US" altLang="zh-CN" dirty="0"/>
          </a:p>
          <a:p>
            <a:r>
              <a:rPr lang="zh-CN" altLang="en-US" dirty="0"/>
              <a:t>like   </a:t>
            </a:r>
            <a:r>
              <a:rPr lang="en-US" altLang="zh-CN" dirty="0"/>
              <a:t>	</a:t>
            </a:r>
            <a:r>
              <a:rPr lang="zh-CN" altLang="en-US" dirty="0"/>
              <a:t>3</a:t>
            </a:r>
            <a:r>
              <a:rPr lang="en-US" altLang="zh-CN" dirty="0"/>
              <a:t>3</a:t>
            </a:r>
          </a:p>
          <a:p>
            <a:r>
              <a:rPr lang="en-US" altLang="zh-CN" dirty="0"/>
              <a:t>S</a:t>
            </a:r>
            <a:r>
              <a:rPr lang="zh-CN" altLang="en-US" dirty="0"/>
              <a:t>ugar   </a:t>
            </a:r>
            <a:r>
              <a:rPr lang="en-US" altLang="zh-CN" dirty="0"/>
              <a:t>	</a:t>
            </a:r>
            <a:r>
              <a:rPr lang="zh-CN" altLang="en-US" dirty="0"/>
              <a:t>26</a:t>
            </a:r>
            <a:endParaRPr lang="en-US" altLang="zh-CN" dirty="0"/>
          </a:p>
          <a:p>
            <a:r>
              <a:rPr lang="zh-CN" altLang="en-US" dirty="0"/>
              <a:t>ho</a:t>
            </a:r>
            <a:r>
              <a:rPr lang="en-US" altLang="zh-CN" dirty="0"/>
              <a:t>t</a:t>
            </a:r>
            <a:r>
              <a:rPr lang="zh-CN" altLang="en-US" dirty="0"/>
              <a:t> </a:t>
            </a:r>
            <a:r>
              <a:rPr lang="en-US" altLang="zh-CN" dirty="0"/>
              <a:t>	</a:t>
            </a:r>
            <a:r>
              <a:rPr lang="zh-CN" altLang="en-US" dirty="0"/>
              <a:t>24 </a:t>
            </a:r>
            <a:endParaRPr lang="en-US" altLang="zh-CN" dirty="0"/>
          </a:p>
          <a:p>
            <a:r>
              <a:rPr lang="en-US" altLang="zh-CN" dirty="0"/>
              <a:t>f</a:t>
            </a:r>
            <a:r>
              <a:rPr lang="zh-CN" altLang="en-US" dirty="0"/>
              <a:t>lavo</a:t>
            </a:r>
            <a:r>
              <a:rPr lang="en-US" altLang="zh-CN" dirty="0"/>
              <a:t>r 	</a:t>
            </a:r>
            <a:r>
              <a:rPr lang="zh-CN" altLang="en-US" dirty="0"/>
              <a:t>22 </a:t>
            </a:r>
            <a:endParaRPr lang="en-US" altLang="zh-CN" dirty="0"/>
          </a:p>
          <a:p>
            <a:r>
              <a:rPr lang="zh-CN" altLang="en-US" dirty="0"/>
              <a:t>artificial </a:t>
            </a:r>
            <a:r>
              <a:rPr lang="en-US" altLang="zh-CN" dirty="0"/>
              <a:t>	</a:t>
            </a:r>
            <a:r>
              <a:rPr lang="zh-CN" altLang="en-US" dirty="0"/>
              <a:t>19</a:t>
            </a:r>
            <a:endParaRPr lang="en-US" altLang="zh-CN" dirty="0"/>
          </a:p>
          <a:p>
            <a:r>
              <a:rPr lang="zh-CN" altLang="en-US" dirty="0"/>
              <a:t>caramel   19</a:t>
            </a:r>
            <a:endParaRPr lang="en-US" altLang="zh-CN" dirty="0"/>
          </a:p>
          <a:p>
            <a:r>
              <a:rPr lang="en-US" altLang="zh-CN" dirty="0"/>
              <a:t>S</a:t>
            </a:r>
            <a:r>
              <a:rPr lang="zh-CN" altLang="en-US" dirty="0"/>
              <a:t>wee</a:t>
            </a:r>
            <a:r>
              <a:rPr lang="en-US" altLang="zh-CN" dirty="0"/>
              <a:t>t</a:t>
            </a:r>
            <a:r>
              <a:rPr lang="zh-CN" altLang="en-US" dirty="0"/>
              <a:t>   </a:t>
            </a:r>
            <a:r>
              <a:rPr lang="en-US" altLang="zh-CN" dirty="0"/>
              <a:t>	</a:t>
            </a:r>
            <a:r>
              <a:rPr lang="zh-CN" altLang="en-US" dirty="0"/>
              <a:t>18</a:t>
            </a:r>
            <a:endParaRPr lang="en-US" altLang="zh-CN" dirty="0"/>
          </a:p>
          <a:p>
            <a:r>
              <a:rPr lang="zh-CN" altLang="en-US" dirty="0"/>
              <a:t>horrible  </a:t>
            </a:r>
            <a:r>
              <a:rPr lang="en-US" altLang="zh-CN" dirty="0"/>
              <a:t>	18</a:t>
            </a:r>
            <a:r>
              <a:rPr lang="zh-CN" altLang="en-US" dirty="0"/>
              <a:t> </a:t>
            </a:r>
          </a:p>
        </p:txBody>
      </p:sp>
      <p:cxnSp>
        <p:nvCxnSpPr>
          <p:cNvPr id="10" name="直接连接符 15">
            <a:extLst>
              <a:ext uri="{FF2B5EF4-FFF2-40B4-BE49-F238E27FC236}">
                <a16:creationId xmlns:a16="http://schemas.microsoft.com/office/drawing/2014/main" id="{BC98F1CB-86B6-4151-BBBF-69D1B6CCB327}"/>
              </a:ext>
            </a:extLst>
          </p:cNvPr>
          <p:cNvCxnSpPr>
            <a:cxnSpLocks/>
          </p:cNvCxnSpPr>
          <p:nvPr/>
        </p:nvCxnSpPr>
        <p:spPr>
          <a:xfrm>
            <a:off x="6909732" y="1755206"/>
            <a:ext cx="0" cy="3347587"/>
          </a:xfrm>
          <a:prstGeom prst="line">
            <a:avLst/>
          </a:prstGeom>
          <a:ln/>
        </p:spPr>
        <p:style>
          <a:lnRef idx="1">
            <a:schemeClr val="accent4"/>
          </a:lnRef>
          <a:fillRef idx="0">
            <a:schemeClr val="accent4"/>
          </a:fillRef>
          <a:effectRef idx="0">
            <a:schemeClr val="accent4"/>
          </a:effectRef>
          <a:fontRef idx="minor">
            <a:schemeClr val="tx1"/>
          </a:fontRef>
        </p:style>
      </p:cxnSp>
      <p:sp>
        <p:nvSpPr>
          <p:cNvPr id="11" name="Rectangle 10">
            <a:extLst>
              <a:ext uri="{FF2B5EF4-FFF2-40B4-BE49-F238E27FC236}">
                <a16:creationId xmlns:a16="http://schemas.microsoft.com/office/drawing/2014/main" id="{E94B1355-9C2D-4B91-831A-01BC3D389714}"/>
              </a:ext>
            </a:extLst>
          </p:cNvPr>
          <p:cNvSpPr/>
          <p:nvPr/>
        </p:nvSpPr>
        <p:spPr>
          <a:xfrm>
            <a:off x="1311579" y="5271186"/>
            <a:ext cx="9484006" cy="738664"/>
          </a:xfrm>
          <a:prstGeom prst="rect">
            <a:avLst/>
          </a:prstGeom>
        </p:spPr>
        <p:txBody>
          <a:bodyPr wrap="square">
            <a:spAutoFit/>
          </a:bodyPr>
          <a:lstStyle/>
          <a:p>
            <a:r>
              <a:rPr lang="en-US" altLang="zh-CN" sz="1400" b="1" dirty="0">
                <a:solidFill>
                  <a:srgbClr val="2D3B55"/>
                </a:solidFill>
                <a:latin typeface="Lato"/>
              </a:rPr>
              <a:t>Apple Cider</a:t>
            </a:r>
          </a:p>
          <a:p>
            <a:r>
              <a:rPr lang="en-US" altLang="zh-CN" sz="1400" dirty="0">
                <a:solidFill>
                  <a:srgbClr val="020202"/>
                </a:solidFill>
                <a:latin typeface="Open Sans"/>
              </a:rPr>
              <a:t>The word cloud can clearly demonstrate the product pattern from reviews. Also in word frequency, we can know the a few of specific features of this product. From review text, we learn the reason of bad experience is artificial taste.</a:t>
            </a:r>
            <a:endParaRPr lang="en-US" altLang="zh-CN" sz="1400" b="0" i="0" dirty="0">
              <a:solidFill>
                <a:srgbClr val="020202"/>
              </a:solidFill>
              <a:effectLst/>
              <a:latin typeface="Open Sans"/>
            </a:endParaRPr>
          </a:p>
        </p:txBody>
      </p:sp>
    </p:spTree>
    <p:extLst>
      <p:ext uri="{BB962C8B-B14F-4D97-AF65-F5344CB8AC3E}">
        <p14:creationId xmlns:p14="http://schemas.microsoft.com/office/powerpoint/2010/main" val="531072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a:extLst>
              <a:ext uri="{FF2B5EF4-FFF2-40B4-BE49-F238E27FC236}">
                <a16:creationId xmlns:a16="http://schemas.microsoft.com/office/drawing/2014/main" id="{A3E60872-EBE8-45CA-8C9D-956D5C4932DA}"/>
              </a:ext>
            </a:extLst>
          </p:cNvPr>
          <p:cNvSpPr txBox="1">
            <a:spLocks/>
          </p:cNvSpPr>
          <p:nvPr/>
        </p:nvSpPr>
        <p:spPr>
          <a:xfrm>
            <a:off x="568205" y="267522"/>
            <a:ext cx="10515600" cy="7223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Model Visualization</a:t>
            </a:r>
            <a:endParaRPr lang="zh-CN" altLang="en-US" dirty="0"/>
          </a:p>
        </p:txBody>
      </p:sp>
      <p:sp>
        <p:nvSpPr>
          <p:cNvPr id="4" name="矩形 44">
            <a:extLst>
              <a:ext uri="{FF2B5EF4-FFF2-40B4-BE49-F238E27FC236}">
                <a16:creationId xmlns:a16="http://schemas.microsoft.com/office/drawing/2014/main" id="{EB9D4628-CA46-4028-A20C-794690395645}"/>
              </a:ext>
            </a:extLst>
          </p:cNvPr>
          <p:cNvSpPr/>
          <p:nvPr/>
        </p:nvSpPr>
        <p:spPr>
          <a:xfrm>
            <a:off x="568205" y="868589"/>
            <a:ext cx="6096000" cy="400110"/>
          </a:xfrm>
          <a:prstGeom prst="rect">
            <a:avLst/>
          </a:prstGeom>
        </p:spPr>
        <p:txBody>
          <a:bodyPr>
            <a:spAutoFit/>
          </a:bodyPr>
          <a:lstStyle/>
          <a:p>
            <a:r>
              <a:rPr lang="en-US" altLang="zh-CN" sz="2000" dirty="0"/>
              <a:t>Top </a:t>
            </a:r>
            <a:r>
              <a:rPr lang="en-US" altLang="zh-CN" sz="2000" dirty="0">
                <a:solidFill>
                  <a:srgbClr val="FFC000"/>
                </a:solidFill>
              </a:rPr>
              <a:t>5</a:t>
            </a:r>
            <a:r>
              <a:rPr lang="en-US" altLang="zh-CN" sz="2000" dirty="0"/>
              <a:t> Products Reviews with the higher </a:t>
            </a:r>
            <a:r>
              <a:rPr lang="en-US" altLang="zh-CN" sz="2000" dirty="0">
                <a:solidFill>
                  <a:srgbClr val="FFC000"/>
                </a:solidFill>
              </a:rPr>
              <a:t>helpfulness</a:t>
            </a:r>
            <a:endParaRPr lang="zh-CN" altLang="en-US" sz="2000" dirty="0">
              <a:solidFill>
                <a:srgbClr val="FFC000"/>
              </a:solidFill>
            </a:endParaRPr>
          </a:p>
        </p:txBody>
      </p:sp>
      <p:pic>
        <p:nvPicPr>
          <p:cNvPr id="6" name="Picture 5" descr="A screenshot of a cell phone&#10;&#10;Description generated with high confidence">
            <a:extLst>
              <a:ext uri="{FF2B5EF4-FFF2-40B4-BE49-F238E27FC236}">
                <a16:creationId xmlns:a16="http://schemas.microsoft.com/office/drawing/2014/main" id="{9AA910A4-B21F-4637-9C51-4F446042C523}"/>
              </a:ext>
            </a:extLst>
          </p:cNvPr>
          <p:cNvPicPr>
            <a:picLocks noChangeAspect="1"/>
          </p:cNvPicPr>
          <p:nvPr/>
        </p:nvPicPr>
        <p:blipFill rotWithShape="1">
          <a:blip r:embed="rId2">
            <a:extLst>
              <a:ext uri="{28A0092B-C50C-407E-A947-70E740481C1C}">
                <a14:useLocalDpi xmlns:a14="http://schemas.microsoft.com/office/drawing/2010/main" val="0"/>
              </a:ext>
            </a:extLst>
          </a:blip>
          <a:srcRect l="19474" t="12482" r="14173" b="16025"/>
          <a:stretch/>
        </p:blipFill>
        <p:spPr>
          <a:xfrm>
            <a:off x="485538" y="1461138"/>
            <a:ext cx="4069679" cy="3902668"/>
          </a:xfrm>
          <a:prstGeom prst="rect">
            <a:avLst/>
          </a:prstGeom>
        </p:spPr>
      </p:pic>
      <p:sp>
        <p:nvSpPr>
          <p:cNvPr id="7" name="Rectangle 6">
            <a:extLst>
              <a:ext uri="{FF2B5EF4-FFF2-40B4-BE49-F238E27FC236}">
                <a16:creationId xmlns:a16="http://schemas.microsoft.com/office/drawing/2014/main" id="{D685B73B-4FF0-431F-ABBA-A4D606E6BC39}"/>
              </a:ext>
            </a:extLst>
          </p:cNvPr>
          <p:cNvSpPr/>
          <p:nvPr/>
        </p:nvSpPr>
        <p:spPr>
          <a:xfrm>
            <a:off x="4281828" y="1577867"/>
            <a:ext cx="1691780" cy="3693319"/>
          </a:xfrm>
          <a:prstGeom prst="rect">
            <a:avLst/>
          </a:prstGeom>
        </p:spPr>
        <p:txBody>
          <a:bodyPr wrap="square">
            <a:spAutoFit/>
          </a:bodyPr>
          <a:lstStyle/>
          <a:p>
            <a:r>
              <a:rPr lang="zh-CN" altLang="en-US" dirty="0"/>
              <a:t>word freq   </a:t>
            </a:r>
            <a:endParaRPr lang="en-US" altLang="zh-CN" dirty="0"/>
          </a:p>
          <a:p>
            <a:r>
              <a:rPr lang="zh-CN" altLang="en-US" dirty="0"/>
              <a:t>rabbit  </a:t>
            </a:r>
            <a:r>
              <a:rPr lang="en-US" altLang="zh-CN" dirty="0"/>
              <a:t>	</a:t>
            </a:r>
            <a:r>
              <a:rPr lang="zh-CN" altLang="en-US" dirty="0"/>
              <a:t> 50 </a:t>
            </a:r>
            <a:endParaRPr lang="en-US" altLang="zh-CN" dirty="0"/>
          </a:p>
          <a:p>
            <a:r>
              <a:rPr lang="zh-CN" altLang="en-US" dirty="0"/>
              <a:t>amazon  </a:t>
            </a:r>
            <a:r>
              <a:rPr lang="en-US" altLang="zh-CN" dirty="0"/>
              <a:t>	</a:t>
            </a:r>
            <a:r>
              <a:rPr lang="zh-CN" altLang="en-US" dirty="0"/>
              <a:t>15</a:t>
            </a:r>
            <a:endParaRPr lang="en-US" altLang="zh-CN" dirty="0"/>
          </a:p>
          <a:p>
            <a:r>
              <a:rPr lang="zh-CN" altLang="en-US" dirty="0"/>
              <a:t>easter    </a:t>
            </a:r>
            <a:r>
              <a:rPr lang="en-US" altLang="zh-CN" dirty="0"/>
              <a:t>	</a:t>
            </a:r>
            <a:r>
              <a:rPr lang="zh-CN" altLang="en-US" dirty="0"/>
              <a:t>14</a:t>
            </a:r>
            <a:endParaRPr lang="en-US" altLang="zh-CN" dirty="0"/>
          </a:p>
          <a:p>
            <a:r>
              <a:rPr lang="en-US" altLang="zh-CN" dirty="0"/>
              <a:t>B</a:t>
            </a:r>
            <a:r>
              <a:rPr lang="zh-CN" altLang="en-US" dirty="0"/>
              <a:t>o</a:t>
            </a:r>
            <a:r>
              <a:rPr lang="en-US" altLang="zh-CN" dirty="0"/>
              <a:t>x 	</a:t>
            </a:r>
            <a:r>
              <a:rPr lang="zh-CN" altLang="en-US" dirty="0"/>
              <a:t>13</a:t>
            </a:r>
            <a:endParaRPr lang="en-US" altLang="zh-CN" dirty="0"/>
          </a:p>
          <a:p>
            <a:r>
              <a:rPr lang="zh-CN" altLang="en-US" dirty="0"/>
              <a:t>fresh   </a:t>
            </a:r>
            <a:r>
              <a:rPr lang="en-US" altLang="zh-CN" dirty="0"/>
              <a:t>	</a:t>
            </a:r>
            <a:r>
              <a:rPr lang="zh-CN" altLang="en-US" dirty="0"/>
              <a:t>12</a:t>
            </a:r>
            <a:br>
              <a:rPr lang="en-US" altLang="zh-CN" dirty="0"/>
            </a:br>
            <a:r>
              <a:rPr lang="zh-CN" altLang="en-US" dirty="0"/>
              <a:t>whole    </a:t>
            </a:r>
            <a:r>
              <a:rPr lang="en-US" altLang="zh-CN" dirty="0"/>
              <a:t>	</a:t>
            </a:r>
            <a:r>
              <a:rPr lang="zh-CN" altLang="en-US" dirty="0"/>
              <a:t>11</a:t>
            </a:r>
            <a:endParaRPr lang="en-US" altLang="zh-CN" dirty="0"/>
          </a:p>
          <a:p>
            <a:r>
              <a:rPr lang="zh-CN" altLang="en-US" dirty="0"/>
              <a:t>dead     </a:t>
            </a:r>
            <a:r>
              <a:rPr lang="en-US" altLang="zh-CN" dirty="0"/>
              <a:t>	</a:t>
            </a:r>
            <a:r>
              <a:rPr lang="zh-CN" altLang="en-US" dirty="0"/>
              <a:t>10</a:t>
            </a:r>
            <a:endParaRPr lang="en-US" altLang="zh-CN" dirty="0"/>
          </a:p>
          <a:p>
            <a:r>
              <a:rPr lang="zh-CN" altLang="en-US" dirty="0"/>
              <a:t>will     </a:t>
            </a:r>
            <a:r>
              <a:rPr lang="en-US" altLang="zh-CN" dirty="0"/>
              <a:t>	</a:t>
            </a:r>
            <a:r>
              <a:rPr lang="zh-CN" altLang="en-US" dirty="0"/>
              <a:t>9 </a:t>
            </a:r>
            <a:endParaRPr lang="en-US" altLang="zh-CN" dirty="0"/>
          </a:p>
          <a:p>
            <a:r>
              <a:rPr lang="zh-CN" altLang="en-US" dirty="0"/>
              <a:t>pet    </a:t>
            </a:r>
            <a:r>
              <a:rPr lang="en-US" altLang="zh-CN" dirty="0"/>
              <a:t>	</a:t>
            </a:r>
            <a:r>
              <a:rPr lang="zh-CN" altLang="en-US" dirty="0"/>
              <a:t>7 </a:t>
            </a:r>
            <a:endParaRPr lang="en-US" altLang="zh-CN" dirty="0"/>
          </a:p>
          <a:p>
            <a:r>
              <a:rPr lang="en-US" altLang="zh-CN" dirty="0"/>
              <a:t>B</a:t>
            </a:r>
            <a:r>
              <a:rPr lang="zh-CN" altLang="en-US" dirty="0"/>
              <a:t>unn</a:t>
            </a:r>
            <a:r>
              <a:rPr lang="en-US" altLang="zh-CN" dirty="0"/>
              <a:t>y</a:t>
            </a:r>
            <a:r>
              <a:rPr lang="zh-CN" altLang="en-US" dirty="0"/>
              <a:t>    </a:t>
            </a:r>
            <a:r>
              <a:rPr lang="en-US" altLang="zh-CN" dirty="0"/>
              <a:t>	</a:t>
            </a:r>
            <a:r>
              <a:rPr lang="zh-CN" altLang="en-US" dirty="0"/>
              <a:t>6      </a:t>
            </a:r>
            <a:endParaRPr lang="en-US" altLang="zh-CN" dirty="0"/>
          </a:p>
          <a:p>
            <a:r>
              <a:rPr lang="zh-CN" altLang="en-US" dirty="0"/>
              <a:t>began       6</a:t>
            </a:r>
            <a:endParaRPr lang="en-US" altLang="zh-CN" dirty="0"/>
          </a:p>
          <a:p>
            <a:r>
              <a:rPr lang="zh-CN" altLang="en-US" dirty="0"/>
              <a:t>hours        5</a:t>
            </a:r>
          </a:p>
        </p:txBody>
      </p:sp>
      <p:cxnSp>
        <p:nvCxnSpPr>
          <p:cNvPr id="8" name="直接连接符 15">
            <a:extLst>
              <a:ext uri="{FF2B5EF4-FFF2-40B4-BE49-F238E27FC236}">
                <a16:creationId xmlns:a16="http://schemas.microsoft.com/office/drawing/2014/main" id="{1AD6CCC2-B2E3-4923-BD5A-1005838C91E2}"/>
              </a:ext>
            </a:extLst>
          </p:cNvPr>
          <p:cNvCxnSpPr>
            <a:cxnSpLocks/>
          </p:cNvCxnSpPr>
          <p:nvPr/>
        </p:nvCxnSpPr>
        <p:spPr>
          <a:xfrm>
            <a:off x="6527185" y="1494194"/>
            <a:ext cx="0" cy="3869612"/>
          </a:xfrm>
          <a:prstGeom prst="line">
            <a:avLst/>
          </a:prstGeom>
          <a:ln/>
        </p:spPr>
        <p:style>
          <a:lnRef idx="1">
            <a:schemeClr val="accent4"/>
          </a:lnRef>
          <a:fillRef idx="0">
            <a:schemeClr val="accent4"/>
          </a:fillRef>
          <a:effectRef idx="0">
            <a:schemeClr val="accent4"/>
          </a:effectRef>
          <a:fontRef idx="minor">
            <a:schemeClr val="tx1"/>
          </a:fontRef>
        </p:style>
      </p:cxnSp>
      <p:sp>
        <p:nvSpPr>
          <p:cNvPr id="10" name="Rectangle 9">
            <a:extLst>
              <a:ext uri="{FF2B5EF4-FFF2-40B4-BE49-F238E27FC236}">
                <a16:creationId xmlns:a16="http://schemas.microsoft.com/office/drawing/2014/main" id="{2E27800C-DBD2-4F9F-BE4F-92C70AA27C17}"/>
              </a:ext>
            </a:extLst>
          </p:cNvPr>
          <p:cNvSpPr/>
          <p:nvPr/>
        </p:nvSpPr>
        <p:spPr>
          <a:xfrm>
            <a:off x="6905760" y="1736086"/>
            <a:ext cx="4076194" cy="3293209"/>
          </a:xfrm>
          <a:prstGeom prst="rect">
            <a:avLst/>
          </a:prstGeom>
        </p:spPr>
        <p:txBody>
          <a:bodyPr wrap="square">
            <a:spAutoFit/>
          </a:bodyPr>
          <a:lstStyle/>
          <a:p>
            <a:r>
              <a:rPr lang="en-US" altLang="zh-CN" sz="1600" dirty="0"/>
              <a:t>Texts:  </a:t>
            </a:r>
            <a:r>
              <a:rPr lang="en-US" altLang="zh-CN" sz="1600" dirty="0" err="1"/>
              <a:t>shirley</a:t>
            </a:r>
            <a:r>
              <a:rPr lang="en-US" altLang="zh-CN" sz="1600" dirty="0"/>
              <a:t> was a healthy seven year old content with playing with her dolls and stuffed animals but then the </a:t>
            </a:r>
            <a:r>
              <a:rPr lang="en-US" altLang="zh-CN" sz="1600" dirty="0">
                <a:solidFill>
                  <a:srgbClr val="FFC000"/>
                </a:solidFill>
              </a:rPr>
              <a:t>rabbit</a:t>
            </a:r>
            <a:r>
              <a:rPr lang="en-US" altLang="zh-CN" sz="1600" dirty="0"/>
              <a:t> arrived and well </a:t>
            </a:r>
            <a:r>
              <a:rPr lang="en-US" altLang="zh-CN" sz="1600" dirty="0" err="1"/>
              <a:t>i</a:t>
            </a:r>
            <a:r>
              <a:rPr lang="en-US" altLang="zh-CN" sz="1600" dirty="0"/>
              <a:t> must say it has changed her   but this rabbit is pure </a:t>
            </a:r>
            <a:r>
              <a:rPr lang="en-US" altLang="zh-CN" sz="1600" dirty="0">
                <a:solidFill>
                  <a:srgbClr val="FFC000"/>
                </a:solidFill>
              </a:rPr>
              <a:t>evil </a:t>
            </a:r>
            <a:r>
              <a:rPr lang="en-US" altLang="zh-CN" sz="1600" dirty="0"/>
              <a:t>and is somehow </a:t>
            </a:r>
            <a:r>
              <a:rPr lang="en-US" altLang="zh-CN" sz="1600" dirty="0">
                <a:solidFill>
                  <a:srgbClr val="FFC000"/>
                </a:solidFill>
              </a:rPr>
              <a:t>controlling </a:t>
            </a:r>
            <a:r>
              <a:rPr lang="en-US" altLang="zh-CN" sz="1600" dirty="0"/>
              <a:t>my daughter  today </a:t>
            </a:r>
            <a:r>
              <a:rPr lang="en-US" altLang="zh-CN" sz="1600" dirty="0" err="1"/>
              <a:t>i</a:t>
            </a:r>
            <a:r>
              <a:rPr lang="en-US" altLang="zh-CN" sz="1600" dirty="0"/>
              <a:t> went into her room to tell her dinner was ready and found her chanting in some foreign tongue in front of the rabbit which she had place on a table and surrounded with candles  </a:t>
            </a:r>
            <a:r>
              <a:rPr lang="en-US" altLang="zh-CN" sz="1600" dirty="0" err="1"/>
              <a:t>i</a:t>
            </a:r>
            <a:r>
              <a:rPr lang="en-US" altLang="zh-CN" sz="1600" dirty="0"/>
              <a:t> am at a </a:t>
            </a:r>
            <a:r>
              <a:rPr lang="en-US" altLang="zh-CN" sz="1600" dirty="0">
                <a:solidFill>
                  <a:srgbClr val="FFC000"/>
                </a:solidFill>
              </a:rPr>
              <a:t>complete loss  </a:t>
            </a:r>
            <a:r>
              <a:rPr lang="en-US" altLang="zh-CN" sz="1600" dirty="0"/>
              <a:t>what can </a:t>
            </a:r>
            <a:r>
              <a:rPr lang="en-US" altLang="zh-CN" sz="1600" dirty="0" err="1"/>
              <a:t>i</a:t>
            </a:r>
            <a:r>
              <a:rPr lang="en-US" altLang="zh-CN" sz="1600" dirty="0"/>
              <a:t> possible do to save </a:t>
            </a:r>
            <a:r>
              <a:rPr lang="en-US" altLang="zh-CN" sz="1600" dirty="0" err="1"/>
              <a:t>shirleys</a:t>
            </a:r>
            <a:r>
              <a:rPr lang="en-US" altLang="zh-CN" sz="1600" dirty="0"/>
              <a:t> soul  </a:t>
            </a:r>
            <a:r>
              <a:rPr lang="en-US" altLang="zh-CN" sz="1600" dirty="0" err="1"/>
              <a:t>i</a:t>
            </a:r>
            <a:r>
              <a:rPr lang="en-US" altLang="zh-CN" sz="1600" dirty="0"/>
              <a:t> urge people not to purchase these rabbits and if you do be it on your own  </a:t>
            </a:r>
            <a:endParaRPr lang="zh-CN" altLang="en-US" sz="1600" dirty="0"/>
          </a:p>
        </p:txBody>
      </p:sp>
      <p:sp>
        <p:nvSpPr>
          <p:cNvPr id="11" name="Rectangle 10">
            <a:extLst>
              <a:ext uri="{FF2B5EF4-FFF2-40B4-BE49-F238E27FC236}">
                <a16:creationId xmlns:a16="http://schemas.microsoft.com/office/drawing/2014/main" id="{F1F20669-9EB6-4F3D-B7DB-4F15CCC39443}"/>
              </a:ext>
            </a:extLst>
          </p:cNvPr>
          <p:cNvSpPr/>
          <p:nvPr/>
        </p:nvSpPr>
        <p:spPr>
          <a:xfrm>
            <a:off x="1311579" y="5271186"/>
            <a:ext cx="9484006" cy="738664"/>
          </a:xfrm>
          <a:prstGeom prst="rect">
            <a:avLst/>
          </a:prstGeom>
        </p:spPr>
        <p:txBody>
          <a:bodyPr wrap="square">
            <a:spAutoFit/>
          </a:bodyPr>
          <a:lstStyle/>
          <a:p>
            <a:r>
              <a:rPr lang="en-US" altLang="zh-CN" sz="1400" b="1" dirty="0">
                <a:solidFill>
                  <a:srgbClr val="2D3B55"/>
                </a:solidFill>
                <a:latin typeface="Lato"/>
              </a:rPr>
              <a:t>Rabbits</a:t>
            </a:r>
          </a:p>
          <a:p>
            <a:r>
              <a:rPr lang="en-US" altLang="zh-CN" sz="1400" dirty="0">
                <a:solidFill>
                  <a:srgbClr val="020202"/>
                </a:solidFill>
                <a:latin typeface="Open Sans"/>
              </a:rPr>
              <a:t>The word cloud can clearly demonstrate the product pattern from reviews.  Also in word frequency, the flavor of product can be described. In texts review, this product seems a weird toll for children and parents.</a:t>
            </a:r>
            <a:endParaRPr lang="en-US" altLang="zh-CN" sz="1400" b="0" i="0" dirty="0">
              <a:solidFill>
                <a:srgbClr val="020202"/>
              </a:solidFill>
              <a:effectLst/>
              <a:latin typeface="Open Sans"/>
            </a:endParaRPr>
          </a:p>
        </p:txBody>
      </p:sp>
    </p:spTree>
    <p:extLst>
      <p:ext uri="{BB962C8B-B14F-4D97-AF65-F5344CB8AC3E}">
        <p14:creationId xmlns:p14="http://schemas.microsoft.com/office/powerpoint/2010/main" val="563033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en-US" altLang="zh-CN" dirty="0"/>
              <a:t> Implications</a:t>
            </a:r>
            <a:endParaRPr lang="zh-CN" altLang="en-US" dirty="0"/>
          </a:p>
        </p:txBody>
      </p:sp>
      <p:sp>
        <p:nvSpPr>
          <p:cNvPr id="5" name="文本占位符 4"/>
          <p:cNvSpPr>
            <a:spLocks noGrp="1"/>
          </p:cNvSpPr>
          <p:nvPr>
            <p:ph type="body" sz="quarter" idx="13"/>
          </p:nvPr>
        </p:nvSpPr>
        <p:spPr/>
        <p:txBody>
          <a:bodyPr/>
          <a:lstStyle/>
          <a:p>
            <a:r>
              <a:rPr lang="en-US" altLang="zh-CN" dirty="0">
                <a:latin typeface="Adobe Gothic Std B" panose="020B0800000000000000" pitchFamily="34" charset="-128"/>
                <a:ea typeface="Adobe Gothic Std B" panose="020B0800000000000000" pitchFamily="34" charset="-128"/>
              </a:rPr>
              <a:t>6</a:t>
            </a:r>
            <a:endParaRPr lang="zh-CN" altLang="en-US" dirty="0">
              <a:latin typeface="Adobe Gothic Std B" panose="020B0800000000000000" pitchFamily="34" charset="-128"/>
            </a:endParaRPr>
          </a:p>
        </p:txBody>
      </p:sp>
    </p:spTree>
    <p:extLst>
      <p:ext uri="{BB962C8B-B14F-4D97-AF65-F5344CB8AC3E}">
        <p14:creationId xmlns:p14="http://schemas.microsoft.com/office/powerpoint/2010/main" val="3137725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66980" y="278388"/>
            <a:ext cx="10515600" cy="666169"/>
          </a:xfrm>
        </p:spPr>
        <p:txBody>
          <a:bodyPr>
            <a:normAutofit fontScale="90000"/>
          </a:bodyPr>
          <a:lstStyle/>
          <a:p>
            <a:r>
              <a:rPr lang="en-US" altLang="zh-CN" dirty="0"/>
              <a:t>Business Implications</a:t>
            </a:r>
            <a:endParaRPr lang="zh-CN" altLang="en-US" dirty="0"/>
          </a:p>
        </p:txBody>
      </p:sp>
      <p:sp>
        <p:nvSpPr>
          <p:cNvPr id="45" name="矩形 44"/>
          <p:cNvSpPr/>
          <p:nvPr/>
        </p:nvSpPr>
        <p:spPr>
          <a:xfrm>
            <a:off x="566980" y="851047"/>
            <a:ext cx="6096000" cy="400110"/>
          </a:xfrm>
          <a:prstGeom prst="rect">
            <a:avLst/>
          </a:prstGeom>
        </p:spPr>
        <p:txBody>
          <a:bodyPr>
            <a:spAutoFit/>
          </a:bodyPr>
          <a:lstStyle/>
          <a:p>
            <a:r>
              <a:rPr lang="en-US" altLang="zh-CN" sz="2000" dirty="0"/>
              <a:t>Business </a:t>
            </a:r>
            <a:r>
              <a:rPr lang="en-US" altLang="zh-CN" sz="2000" dirty="0">
                <a:solidFill>
                  <a:srgbClr val="FFC000"/>
                </a:solidFill>
              </a:rPr>
              <a:t>benefits </a:t>
            </a:r>
            <a:r>
              <a:rPr lang="en-US" altLang="zh-CN" sz="2000" dirty="0"/>
              <a:t>based on our model</a:t>
            </a:r>
            <a:endParaRPr lang="zh-CN" altLang="en-US" sz="2000" dirty="0"/>
          </a:p>
        </p:txBody>
      </p:sp>
      <p:sp>
        <p:nvSpPr>
          <p:cNvPr id="46" name="矩形 45"/>
          <p:cNvSpPr/>
          <p:nvPr/>
        </p:nvSpPr>
        <p:spPr>
          <a:xfrm>
            <a:off x="832748" y="2584306"/>
            <a:ext cx="3161696" cy="3164753"/>
          </a:xfrm>
          <a:prstGeom prst="rect">
            <a:avLst/>
          </a:prstGeom>
          <a:noFill/>
          <a:ln>
            <a:solidFill>
              <a:srgbClr val="3037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4597846" y="2584468"/>
            <a:ext cx="3034146" cy="316475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8311028" y="2585180"/>
            <a:ext cx="3034146" cy="3164753"/>
          </a:xfrm>
          <a:prstGeom prst="rect">
            <a:avLst/>
          </a:prstGeom>
          <a:noFill/>
          <a:ln>
            <a:solidFill>
              <a:srgbClr val="3037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1771847" y="2048121"/>
            <a:ext cx="1371600" cy="858982"/>
          </a:xfrm>
          <a:prstGeom prst="roundRect">
            <a:avLst/>
          </a:prstGeom>
          <a:solidFill>
            <a:srgbClr val="303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圆角矩形 49"/>
          <p:cNvSpPr/>
          <p:nvPr/>
        </p:nvSpPr>
        <p:spPr>
          <a:xfrm>
            <a:off x="832748" y="5366972"/>
            <a:ext cx="3161696" cy="593275"/>
          </a:xfrm>
          <a:prstGeom prst="roundRect">
            <a:avLst>
              <a:gd name="adj" fmla="val 0"/>
            </a:avLst>
          </a:prstGeom>
          <a:solidFill>
            <a:srgbClr val="303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50"/>
          <p:cNvSpPr/>
          <p:nvPr/>
        </p:nvSpPr>
        <p:spPr>
          <a:xfrm>
            <a:off x="4597845" y="5343777"/>
            <a:ext cx="3034145" cy="593275"/>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圆角矩形 51"/>
          <p:cNvSpPr/>
          <p:nvPr/>
        </p:nvSpPr>
        <p:spPr>
          <a:xfrm>
            <a:off x="8311028" y="5382087"/>
            <a:ext cx="3034145" cy="593275"/>
          </a:xfrm>
          <a:prstGeom prst="roundRect">
            <a:avLst>
              <a:gd name="adj" fmla="val 0"/>
            </a:avLst>
          </a:prstGeom>
          <a:solidFill>
            <a:srgbClr val="303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5436159" y="2069799"/>
            <a:ext cx="1371600" cy="85898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a:off x="9142300" y="2091441"/>
            <a:ext cx="1371600" cy="858982"/>
          </a:xfrm>
          <a:prstGeom prst="roundRect">
            <a:avLst/>
          </a:prstGeom>
          <a:solidFill>
            <a:srgbClr val="303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118212" y="3028673"/>
            <a:ext cx="2678870" cy="2554545"/>
          </a:xfrm>
          <a:prstGeom prst="rect">
            <a:avLst/>
          </a:prstGeom>
        </p:spPr>
        <p:txBody>
          <a:bodyPr wrap="square">
            <a:spAutoFit/>
          </a:bodyPr>
          <a:lstStyle/>
          <a:p>
            <a:r>
              <a:rPr lang="en-US" altLang="zh-CN" sz="1600" dirty="0"/>
              <a:t>Keep constant tabs on what people like and do not like about the food product. Also zero in on which segments like which things, and how to appeal to those audiences. E.g., top 5 helpful reviews shows the products patterns and users preference.</a:t>
            </a:r>
          </a:p>
          <a:p>
            <a:endParaRPr lang="en-US" altLang="zh-CN" sz="1600" dirty="0"/>
          </a:p>
        </p:txBody>
      </p:sp>
      <p:sp>
        <p:nvSpPr>
          <p:cNvPr id="56" name="矩形 55"/>
          <p:cNvSpPr/>
          <p:nvPr/>
        </p:nvSpPr>
        <p:spPr>
          <a:xfrm>
            <a:off x="4781355" y="3116612"/>
            <a:ext cx="2701625" cy="1815882"/>
          </a:xfrm>
          <a:prstGeom prst="rect">
            <a:avLst/>
          </a:prstGeom>
        </p:spPr>
        <p:txBody>
          <a:bodyPr wrap="square">
            <a:spAutoFit/>
          </a:bodyPr>
          <a:lstStyle/>
          <a:p>
            <a:r>
              <a:rPr lang="en-US" altLang="zh-CN" sz="1600" dirty="0"/>
              <a:t>Empower Amazon product development team with incredible insight into specifics of product performance. E.g., the price comparison with Costco and take action immediately.</a:t>
            </a:r>
          </a:p>
        </p:txBody>
      </p:sp>
      <p:sp>
        <p:nvSpPr>
          <p:cNvPr id="57" name="矩形 56"/>
          <p:cNvSpPr/>
          <p:nvPr/>
        </p:nvSpPr>
        <p:spPr>
          <a:xfrm>
            <a:off x="8551134" y="3116612"/>
            <a:ext cx="2733223" cy="338554"/>
          </a:xfrm>
          <a:prstGeom prst="rect">
            <a:avLst/>
          </a:prstGeom>
        </p:spPr>
        <p:txBody>
          <a:bodyPr wrap="square">
            <a:spAutoFit/>
          </a:bodyPr>
          <a:lstStyle/>
          <a:p>
            <a:r>
              <a:rPr lang="en-US" altLang="zh-CN" sz="1600" dirty="0"/>
              <a:t> </a:t>
            </a:r>
            <a:endParaRPr lang="zh-CN" altLang="en-US" sz="1600" dirty="0"/>
          </a:p>
        </p:txBody>
      </p:sp>
      <p:grpSp>
        <p:nvGrpSpPr>
          <p:cNvPr id="59" name="组合 58"/>
          <p:cNvGrpSpPr>
            <a:grpSpLocks noChangeAspect="1"/>
          </p:cNvGrpSpPr>
          <p:nvPr/>
        </p:nvGrpSpPr>
        <p:grpSpPr>
          <a:xfrm>
            <a:off x="2312812" y="2215008"/>
            <a:ext cx="388443" cy="434481"/>
            <a:chOff x="5057776" y="4846638"/>
            <a:chExt cx="214313" cy="239713"/>
          </a:xfrm>
          <a:solidFill>
            <a:schemeClr val="bg1"/>
          </a:solidFill>
        </p:grpSpPr>
        <p:sp>
          <p:nvSpPr>
            <p:cNvPr id="60" name="Freeform 162"/>
            <p:cNvSpPr>
              <a:spLocks/>
            </p:cNvSpPr>
            <p:nvPr/>
          </p:nvSpPr>
          <p:spPr bwMode="auto">
            <a:xfrm>
              <a:off x="5057776" y="4846638"/>
              <a:ext cx="187325" cy="239713"/>
            </a:xfrm>
            <a:custGeom>
              <a:avLst/>
              <a:gdLst>
                <a:gd name="T0" fmla="*/ 42 w 50"/>
                <a:gd name="T1" fmla="*/ 45 h 64"/>
                <a:gd name="T2" fmla="*/ 33 w 50"/>
                <a:gd name="T3" fmla="*/ 38 h 64"/>
                <a:gd name="T4" fmla="*/ 33 w 50"/>
                <a:gd name="T5" fmla="*/ 34 h 64"/>
                <a:gd name="T6" fmla="*/ 36 w 50"/>
                <a:gd name="T7" fmla="*/ 27 h 64"/>
                <a:gd name="T8" fmla="*/ 37 w 50"/>
                <a:gd name="T9" fmla="*/ 26 h 64"/>
                <a:gd name="T10" fmla="*/ 39 w 50"/>
                <a:gd name="T11" fmla="*/ 22 h 64"/>
                <a:gd name="T12" fmla="*/ 37 w 50"/>
                <a:gd name="T13" fmla="*/ 21 h 64"/>
                <a:gd name="T14" fmla="*/ 37 w 50"/>
                <a:gd name="T15" fmla="*/ 9 h 64"/>
                <a:gd name="T16" fmla="*/ 25 w 50"/>
                <a:gd name="T17" fmla="*/ 0 h 64"/>
                <a:gd name="T18" fmla="*/ 13 w 50"/>
                <a:gd name="T19" fmla="*/ 9 h 64"/>
                <a:gd name="T20" fmla="*/ 13 w 50"/>
                <a:gd name="T21" fmla="*/ 21 h 64"/>
                <a:gd name="T22" fmla="*/ 11 w 50"/>
                <a:gd name="T23" fmla="*/ 22 h 64"/>
                <a:gd name="T24" fmla="*/ 13 w 50"/>
                <a:gd name="T25" fmla="*/ 26 h 64"/>
                <a:gd name="T26" fmla="*/ 14 w 50"/>
                <a:gd name="T27" fmla="*/ 27 h 64"/>
                <a:gd name="T28" fmla="*/ 17 w 50"/>
                <a:gd name="T29" fmla="*/ 34 h 64"/>
                <a:gd name="T30" fmla="*/ 17 w 50"/>
                <a:gd name="T31" fmla="*/ 38 h 64"/>
                <a:gd name="T32" fmla="*/ 8 w 50"/>
                <a:gd name="T33" fmla="*/ 45 h 64"/>
                <a:gd name="T34" fmla="*/ 1 w 50"/>
                <a:gd name="T35" fmla="*/ 58 h 64"/>
                <a:gd name="T36" fmla="*/ 25 w 50"/>
                <a:gd name="T37" fmla="*/ 64 h 64"/>
                <a:gd name="T38" fmla="*/ 49 w 50"/>
                <a:gd name="T39" fmla="*/ 58 h 64"/>
                <a:gd name="T40" fmla="*/ 42 w 50"/>
                <a:gd name="T41"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64">
                  <a:moveTo>
                    <a:pt x="42" y="45"/>
                  </a:moveTo>
                  <a:cubicBezTo>
                    <a:pt x="38" y="44"/>
                    <a:pt x="33" y="40"/>
                    <a:pt x="33" y="38"/>
                  </a:cubicBezTo>
                  <a:cubicBezTo>
                    <a:pt x="33" y="34"/>
                    <a:pt x="33" y="34"/>
                    <a:pt x="33" y="34"/>
                  </a:cubicBezTo>
                  <a:cubicBezTo>
                    <a:pt x="33" y="32"/>
                    <a:pt x="35" y="29"/>
                    <a:pt x="36" y="27"/>
                  </a:cubicBezTo>
                  <a:cubicBezTo>
                    <a:pt x="36" y="27"/>
                    <a:pt x="37" y="27"/>
                    <a:pt x="37" y="26"/>
                  </a:cubicBezTo>
                  <a:cubicBezTo>
                    <a:pt x="38" y="25"/>
                    <a:pt x="38" y="23"/>
                    <a:pt x="39" y="22"/>
                  </a:cubicBezTo>
                  <a:cubicBezTo>
                    <a:pt x="39" y="21"/>
                    <a:pt x="37" y="21"/>
                    <a:pt x="37" y="21"/>
                  </a:cubicBezTo>
                  <a:cubicBezTo>
                    <a:pt x="37" y="21"/>
                    <a:pt x="39" y="14"/>
                    <a:pt x="37" y="9"/>
                  </a:cubicBezTo>
                  <a:cubicBezTo>
                    <a:pt x="36" y="3"/>
                    <a:pt x="28" y="0"/>
                    <a:pt x="25" y="0"/>
                  </a:cubicBezTo>
                  <a:cubicBezTo>
                    <a:pt x="22" y="0"/>
                    <a:pt x="14" y="3"/>
                    <a:pt x="13" y="9"/>
                  </a:cubicBezTo>
                  <a:cubicBezTo>
                    <a:pt x="11" y="14"/>
                    <a:pt x="13" y="21"/>
                    <a:pt x="13" y="21"/>
                  </a:cubicBezTo>
                  <a:cubicBezTo>
                    <a:pt x="13" y="21"/>
                    <a:pt x="11" y="21"/>
                    <a:pt x="11" y="22"/>
                  </a:cubicBezTo>
                  <a:cubicBezTo>
                    <a:pt x="12" y="23"/>
                    <a:pt x="12" y="25"/>
                    <a:pt x="13" y="26"/>
                  </a:cubicBezTo>
                  <a:cubicBezTo>
                    <a:pt x="14" y="27"/>
                    <a:pt x="14" y="27"/>
                    <a:pt x="14" y="27"/>
                  </a:cubicBezTo>
                  <a:cubicBezTo>
                    <a:pt x="15" y="29"/>
                    <a:pt x="17" y="32"/>
                    <a:pt x="17" y="34"/>
                  </a:cubicBezTo>
                  <a:cubicBezTo>
                    <a:pt x="17" y="38"/>
                    <a:pt x="17" y="38"/>
                    <a:pt x="17" y="38"/>
                  </a:cubicBezTo>
                  <a:cubicBezTo>
                    <a:pt x="17" y="40"/>
                    <a:pt x="12" y="44"/>
                    <a:pt x="8" y="45"/>
                  </a:cubicBezTo>
                  <a:cubicBezTo>
                    <a:pt x="2" y="45"/>
                    <a:pt x="0" y="49"/>
                    <a:pt x="1" y="58"/>
                  </a:cubicBezTo>
                  <a:cubicBezTo>
                    <a:pt x="2" y="62"/>
                    <a:pt x="13" y="64"/>
                    <a:pt x="25" y="64"/>
                  </a:cubicBezTo>
                  <a:cubicBezTo>
                    <a:pt x="36" y="64"/>
                    <a:pt x="48" y="62"/>
                    <a:pt x="49" y="58"/>
                  </a:cubicBezTo>
                  <a:cubicBezTo>
                    <a:pt x="50" y="49"/>
                    <a:pt x="48" y="45"/>
                    <a:pt x="42"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61" name="Rectangle 163"/>
            <p:cNvSpPr>
              <a:spLocks noChangeArrowheads="1"/>
            </p:cNvSpPr>
            <p:nvPr/>
          </p:nvSpPr>
          <p:spPr bwMode="auto">
            <a:xfrm>
              <a:off x="5226051" y="4891088"/>
              <a:ext cx="460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sp>
        <p:nvSpPr>
          <p:cNvPr id="62" name="Freeform 220"/>
          <p:cNvSpPr>
            <a:spLocks noChangeAspect="1" noEditPoints="1"/>
          </p:cNvSpPr>
          <p:nvPr/>
        </p:nvSpPr>
        <p:spPr bwMode="auto">
          <a:xfrm>
            <a:off x="9680140" y="2397806"/>
            <a:ext cx="349715" cy="264023"/>
          </a:xfrm>
          <a:custGeom>
            <a:avLst/>
            <a:gdLst>
              <a:gd name="T0" fmla="*/ 60 w 64"/>
              <a:gd name="T1" fmla="*/ 8 h 48"/>
              <a:gd name="T2" fmla="*/ 42 w 64"/>
              <a:gd name="T3" fmla="*/ 8 h 48"/>
              <a:gd name="T4" fmla="*/ 40 w 64"/>
              <a:gd name="T5" fmla="*/ 4 h 48"/>
              <a:gd name="T6" fmla="*/ 36 w 64"/>
              <a:gd name="T7" fmla="*/ 0 h 48"/>
              <a:gd name="T8" fmla="*/ 28 w 64"/>
              <a:gd name="T9" fmla="*/ 0 h 48"/>
              <a:gd name="T10" fmla="*/ 24 w 64"/>
              <a:gd name="T11" fmla="*/ 4 h 48"/>
              <a:gd name="T12" fmla="*/ 22 w 64"/>
              <a:gd name="T13" fmla="*/ 8 h 48"/>
              <a:gd name="T14" fmla="*/ 4 w 64"/>
              <a:gd name="T15" fmla="*/ 8 h 48"/>
              <a:gd name="T16" fmla="*/ 0 w 64"/>
              <a:gd name="T17" fmla="*/ 12 h 48"/>
              <a:gd name="T18" fmla="*/ 0 w 64"/>
              <a:gd name="T19" fmla="*/ 44 h 48"/>
              <a:gd name="T20" fmla="*/ 4 w 64"/>
              <a:gd name="T21" fmla="*/ 48 h 48"/>
              <a:gd name="T22" fmla="*/ 60 w 64"/>
              <a:gd name="T23" fmla="*/ 48 h 48"/>
              <a:gd name="T24" fmla="*/ 64 w 64"/>
              <a:gd name="T25" fmla="*/ 44 h 48"/>
              <a:gd name="T26" fmla="*/ 64 w 64"/>
              <a:gd name="T27" fmla="*/ 12 h 48"/>
              <a:gd name="T28" fmla="*/ 60 w 64"/>
              <a:gd name="T29" fmla="*/ 8 h 48"/>
              <a:gd name="T30" fmla="*/ 32 w 64"/>
              <a:gd name="T31" fmla="*/ 44 h 48"/>
              <a:gd name="T32" fmla="*/ 16 w 64"/>
              <a:gd name="T33" fmla="*/ 28 h 48"/>
              <a:gd name="T34" fmla="*/ 32 w 64"/>
              <a:gd name="T35" fmla="*/ 12 h 48"/>
              <a:gd name="T36" fmla="*/ 48 w 64"/>
              <a:gd name="T37" fmla="*/ 28 h 48"/>
              <a:gd name="T38" fmla="*/ 32 w 64"/>
              <a:gd name="T3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48">
                <a:moveTo>
                  <a:pt x="60" y="8"/>
                </a:moveTo>
                <a:cubicBezTo>
                  <a:pt x="42" y="8"/>
                  <a:pt x="42" y="8"/>
                  <a:pt x="42" y="8"/>
                </a:cubicBezTo>
                <a:cubicBezTo>
                  <a:pt x="41" y="8"/>
                  <a:pt x="40" y="4"/>
                  <a:pt x="40" y="4"/>
                </a:cubicBezTo>
                <a:cubicBezTo>
                  <a:pt x="40" y="3"/>
                  <a:pt x="38" y="0"/>
                  <a:pt x="36" y="0"/>
                </a:cubicBezTo>
                <a:cubicBezTo>
                  <a:pt x="28" y="0"/>
                  <a:pt x="28" y="0"/>
                  <a:pt x="28" y="0"/>
                </a:cubicBezTo>
                <a:cubicBezTo>
                  <a:pt x="26" y="0"/>
                  <a:pt x="24" y="3"/>
                  <a:pt x="24" y="4"/>
                </a:cubicBezTo>
                <a:cubicBezTo>
                  <a:pt x="24" y="4"/>
                  <a:pt x="23" y="8"/>
                  <a:pt x="22" y="8"/>
                </a:cubicBezTo>
                <a:cubicBezTo>
                  <a:pt x="4" y="8"/>
                  <a:pt x="4" y="8"/>
                  <a:pt x="4" y="8"/>
                </a:cubicBezTo>
                <a:cubicBezTo>
                  <a:pt x="2" y="8"/>
                  <a:pt x="0" y="10"/>
                  <a:pt x="0" y="12"/>
                </a:cubicBezTo>
                <a:cubicBezTo>
                  <a:pt x="0" y="44"/>
                  <a:pt x="0" y="44"/>
                  <a:pt x="0" y="44"/>
                </a:cubicBezTo>
                <a:cubicBezTo>
                  <a:pt x="0" y="46"/>
                  <a:pt x="2" y="48"/>
                  <a:pt x="4" y="48"/>
                </a:cubicBezTo>
                <a:cubicBezTo>
                  <a:pt x="60" y="48"/>
                  <a:pt x="60" y="48"/>
                  <a:pt x="60" y="48"/>
                </a:cubicBezTo>
                <a:cubicBezTo>
                  <a:pt x="62" y="48"/>
                  <a:pt x="64" y="46"/>
                  <a:pt x="64" y="44"/>
                </a:cubicBezTo>
                <a:cubicBezTo>
                  <a:pt x="64" y="12"/>
                  <a:pt x="64" y="12"/>
                  <a:pt x="64" y="12"/>
                </a:cubicBezTo>
                <a:cubicBezTo>
                  <a:pt x="64" y="10"/>
                  <a:pt x="62" y="8"/>
                  <a:pt x="60" y="8"/>
                </a:cubicBezTo>
                <a:close/>
                <a:moveTo>
                  <a:pt x="32" y="44"/>
                </a:moveTo>
                <a:cubicBezTo>
                  <a:pt x="23" y="44"/>
                  <a:pt x="16" y="37"/>
                  <a:pt x="16" y="28"/>
                </a:cubicBezTo>
                <a:cubicBezTo>
                  <a:pt x="16" y="19"/>
                  <a:pt x="23" y="12"/>
                  <a:pt x="32" y="12"/>
                </a:cubicBezTo>
                <a:cubicBezTo>
                  <a:pt x="41" y="12"/>
                  <a:pt x="48" y="19"/>
                  <a:pt x="48" y="28"/>
                </a:cubicBezTo>
                <a:cubicBezTo>
                  <a:pt x="48" y="37"/>
                  <a:pt x="41" y="44"/>
                  <a:pt x="32" y="4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600"/>
          </a:p>
        </p:txBody>
      </p:sp>
      <p:sp>
        <p:nvSpPr>
          <p:cNvPr id="63" name="矩形 62"/>
          <p:cNvSpPr/>
          <p:nvPr/>
        </p:nvSpPr>
        <p:spPr>
          <a:xfrm>
            <a:off x="1293023" y="5546876"/>
            <a:ext cx="2385234" cy="307777"/>
          </a:xfrm>
          <a:prstGeom prst="rect">
            <a:avLst/>
          </a:prstGeom>
        </p:spPr>
        <p:txBody>
          <a:bodyPr wrap="square">
            <a:spAutoFit/>
          </a:bodyPr>
          <a:lstStyle/>
          <a:p>
            <a:r>
              <a:rPr lang="en-US" altLang="zh-TW" sz="1400" b="1" spc="150" dirty="0">
                <a:solidFill>
                  <a:schemeClr val="bg1"/>
                </a:solidFill>
              </a:rPr>
              <a:t>Customers Satisfaction  </a:t>
            </a:r>
            <a:endParaRPr lang="zh-TW" altLang="en-US" sz="1400" b="1" spc="150" dirty="0">
              <a:solidFill>
                <a:schemeClr val="bg1"/>
              </a:solidFill>
            </a:endParaRPr>
          </a:p>
        </p:txBody>
      </p:sp>
      <p:sp>
        <p:nvSpPr>
          <p:cNvPr id="64" name="矩形 63"/>
          <p:cNvSpPr/>
          <p:nvPr/>
        </p:nvSpPr>
        <p:spPr>
          <a:xfrm>
            <a:off x="5143902" y="5524835"/>
            <a:ext cx="2017668" cy="307777"/>
          </a:xfrm>
          <a:prstGeom prst="rect">
            <a:avLst/>
          </a:prstGeom>
        </p:spPr>
        <p:txBody>
          <a:bodyPr wrap="none">
            <a:spAutoFit/>
          </a:bodyPr>
          <a:lstStyle/>
          <a:p>
            <a:r>
              <a:rPr lang="en-US" altLang="zh-TW" sz="1400" b="1" spc="150" dirty="0">
                <a:solidFill>
                  <a:schemeClr val="bg1"/>
                </a:solidFill>
              </a:rPr>
              <a:t>Sales Team Benefits</a:t>
            </a:r>
            <a:endParaRPr lang="zh-TW" altLang="en-US" sz="1400" b="1" spc="150" dirty="0">
              <a:solidFill>
                <a:schemeClr val="bg1"/>
              </a:solidFill>
            </a:endParaRPr>
          </a:p>
        </p:txBody>
      </p:sp>
      <p:sp>
        <p:nvSpPr>
          <p:cNvPr id="65" name="矩形 64"/>
          <p:cNvSpPr/>
          <p:nvPr/>
        </p:nvSpPr>
        <p:spPr>
          <a:xfrm>
            <a:off x="8746023" y="5524834"/>
            <a:ext cx="2185022" cy="307777"/>
          </a:xfrm>
          <a:prstGeom prst="rect">
            <a:avLst/>
          </a:prstGeom>
        </p:spPr>
        <p:txBody>
          <a:bodyPr wrap="none">
            <a:spAutoFit/>
          </a:bodyPr>
          <a:lstStyle/>
          <a:p>
            <a:r>
              <a:rPr lang="en-US" altLang="zh-TW" sz="1400" b="1" spc="150" dirty="0">
                <a:solidFill>
                  <a:schemeClr val="bg1"/>
                </a:solidFill>
              </a:rPr>
              <a:t>Product improvement</a:t>
            </a:r>
            <a:endParaRPr lang="zh-TW" altLang="en-US" sz="1400" b="1" spc="150" dirty="0">
              <a:solidFill>
                <a:schemeClr val="bg1"/>
              </a:solidFill>
            </a:endParaRPr>
          </a:p>
        </p:txBody>
      </p:sp>
      <p:sp>
        <p:nvSpPr>
          <p:cNvPr id="30" name="Freeform 284">
            <a:extLst>
              <a:ext uri="{FF2B5EF4-FFF2-40B4-BE49-F238E27FC236}">
                <a16:creationId xmlns:a16="http://schemas.microsoft.com/office/drawing/2014/main" id="{50220A8F-10C2-4341-9E66-8A5ACC75CFE1}"/>
              </a:ext>
            </a:extLst>
          </p:cNvPr>
          <p:cNvSpPr>
            <a:spLocks noEditPoints="1"/>
          </p:cNvSpPr>
          <p:nvPr/>
        </p:nvSpPr>
        <p:spPr bwMode="auto">
          <a:xfrm>
            <a:off x="5875378" y="2246160"/>
            <a:ext cx="513577" cy="494589"/>
          </a:xfrm>
          <a:custGeom>
            <a:avLst/>
            <a:gdLst>
              <a:gd name="T0" fmla="*/ 2147483646 w 97"/>
              <a:gd name="T1" fmla="*/ 2147483646 h 91"/>
              <a:gd name="T2" fmla="*/ 2147483646 w 97"/>
              <a:gd name="T3" fmla="*/ 2147483646 h 91"/>
              <a:gd name="T4" fmla="*/ 2147483646 w 97"/>
              <a:gd name="T5" fmla="*/ 2147483646 h 91"/>
              <a:gd name="T6" fmla="*/ 2147483646 w 97"/>
              <a:gd name="T7" fmla="*/ 2147483646 h 91"/>
              <a:gd name="T8" fmla="*/ 2147483646 w 97"/>
              <a:gd name="T9" fmla="*/ 2147483646 h 91"/>
              <a:gd name="T10" fmla="*/ 2147483646 w 97"/>
              <a:gd name="T11" fmla="*/ 2147483646 h 91"/>
              <a:gd name="T12" fmla="*/ 2147483646 w 97"/>
              <a:gd name="T13" fmla="*/ 2147483646 h 91"/>
              <a:gd name="T14" fmla="*/ 2147483646 w 97"/>
              <a:gd name="T15" fmla="*/ 2147483646 h 91"/>
              <a:gd name="T16" fmla="*/ 2147483646 w 97"/>
              <a:gd name="T17" fmla="*/ 2147483646 h 91"/>
              <a:gd name="T18" fmla="*/ 2147483646 w 97"/>
              <a:gd name="T19" fmla="*/ 2147483646 h 91"/>
              <a:gd name="T20" fmla="*/ 2147483646 w 97"/>
              <a:gd name="T21" fmla="*/ 2147483646 h 91"/>
              <a:gd name="T22" fmla="*/ 2147483646 w 97"/>
              <a:gd name="T23" fmla="*/ 2147483646 h 91"/>
              <a:gd name="T24" fmla="*/ 2147483646 w 97"/>
              <a:gd name="T25" fmla="*/ 2147483646 h 91"/>
              <a:gd name="T26" fmla="*/ 2147483646 w 97"/>
              <a:gd name="T27" fmla="*/ 2147483646 h 91"/>
              <a:gd name="T28" fmla="*/ 2147483646 w 97"/>
              <a:gd name="T29" fmla="*/ 2147483646 h 91"/>
              <a:gd name="T30" fmla="*/ 2147483646 w 97"/>
              <a:gd name="T31" fmla="*/ 2147483646 h 91"/>
              <a:gd name="T32" fmla="*/ 2147483646 w 97"/>
              <a:gd name="T33" fmla="*/ 2147483646 h 91"/>
              <a:gd name="T34" fmla="*/ 2147483646 w 97"/>
              <a:gd name="T35" fmla="*/ 2147483646 h 91"/>
              <a:gd name="T36" fmla="*/ 2147483646 w 97"/>
              <a:gd name="T37" fmla="*/ 2147483646 h 91"/>
              <a:gd name="T38" fmla="*/ 2147483646 w 97"/>
              <a:gd name="T39" fmla="*/ 2147483646 h 91"/>
              <a:gd name="T40" fmla="*/ 2147483646 w 97"/>
              <a:gd name="T41" fmla="*/ 2147483646 h 91"/>
              <a:gd name="T42" fmla="*/ 2147483646 w 97"/>
              <a:gd name="T43" fmla="*/ 2147483646 h 91"/>
              <a:gd name="T44" fmla="*/ 2147483646 w 97"/>
              <a:gd name="T45" fmla="*/ 2147483646 h 91"/>
              <a:gd name="T46" fmla="*/ 2147483646 w 97"/>
              <a:gd name="T47" fmla="*/ 2147483646 h 91"/>
              <a:gd name="T48" fmla="*/ 2147483646 w 97"/>
              <a:gd name="T49" fmla="*/ 2147483646 h 91"/>
              <a:gd name="T50" fmla="*/ 2147483646 w 97"/>
              <a:gd name="T51" fmla="*/ 2147483646 h 91"/>
              <a:gd name="T52" fmla="*/ 2147483646 w 97"/>
              <a:gd name="T53" fmla="*/ 2147483646 h 91"/>
              <a:gd name="T54" fmla="*/ 2147483646 w 97"/>
              <a:gd name="T55" fmla="*/ 2147483646 h 91"/>
              <a:gd name="T56" fmla="*/ 2147483646 w 97"/>
              <a:gd name="T57" fmla="*/ 2147483646 h 91"/>
              <a:gd name="T58" fmla="*/ 2147483646 w 97"/>
              <a:gd name="T59" fmla="*/ 2147483646 h 91"/>
              <a:gd name="T60" fmla="*/ 2147483646 w 97"/>
              <a:gd name="T61" fmla="*/ 2147483646 h 91"/>
              <a:gd name="T62" fmla="*/ 2147483646 w 97"/>
              <a:gd name="T63" fmla="*/ 2147483646 h 91"/>
              <a:gd name="T64" fmla="*/ 2147483646 w 97"/>
              <a:gd name="T65" fmla="*/ 2147483646 h 91"/>
              <a:gd name="T66" fmla="*/ 2147483646 w 97"/>
              <a:gd name="T67" fmla="*/ 2147483646 h 91"/>
              <a:gd name="T68" fmla="*/ 2147483646 w 97"/>
              <a:gd name="T69" fmla="*/ 2147483646 h 91"/>
              <a:gd name="T70" fmla="*/ 2147483646 w 97"/>
              <a:gd name="T71" fmla="*/ 2147483646 h 91"/>
              <a:gd name="T72" fmla="*/ 2147483646 w 97"/>
              <a:gd name="T73" fmla="*/ 2147483646 h 91"/>
              <a:gd name="T74" fmla="*/ 0 w 97"/>
              <a:gd name="T75" fmla="*/ 2147483646 h 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p:spPr>
        <p:txBody>
          <a:bodyPr/>
          <a:lstStyle/>
          <a:p>
            <a:endParaRPr lang="zh-CN" altLang="en-US"/>
          </a:p>
        </p:txBody>
      </p:sp>
      <p:sp>
        <p:nvSpPr>
          <p:cNvPr id="24" name="矩形 55">
            <a:extLst>
              <a:ext uri="{FF2B5EF4-FFF2-40B4-BE49-F238E27FC236}">
                <a16:creationId xmlns:a16="http://schemas.microsoft.com/office/drawing/2014/main" id="{4C512D63-4052-4A73-983C-08A9C77546CD}"/>
              </a:ext>
            </a:extLst>
          </p:cNvPr>
          <p:cNvSpPr/>
          <p:nvPr/>
        </p:nvSpPr>
        <p:spPr>
          <a:xfrm>
            <a:off x="8551134" y="3184067"/>
            <a:ext cx="2701625" cy="1815882"/>
          </a:xfrm>
          <a:prstGeom prst="rect">
            <a:avLst/>
          </a:prstGeom>
        </p:spPr>
        <p:txBody>
          <a:bodyPr wrap="square">
            <a:spAutoFit/>
          </a:bodyPr>
          <a:lstStyle/>
          <a:p>
            <a:r>
              <a:rPr lang="en-US" altLang="zh-CN" sz="1600" dirty="0"/>
              <a:t>For a single product, it can provide insight on what feature is important and for multiple products, it can be used for comparison. This data can be sent to the suppliers and developers.</a:t>
            </a:r>
          </a:p>
        </p:txBody>
      </p:sp>
    </p:spTree>
    <p:extLst>
      <p:ext uri="{BB962C8B-B14F-4D97-AF65-F5344CB8AC3E}">
        <p14:creationId xmlns:p14="http://schemas.microsoft.com/office/powerpoint/2010/main" val="98729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animEffect transition="in" filter="fade">
                                      <p:cBhvr>
                                        <p:cTn id="9" dur="350"/>
                                        <p:tgtEl>
                                          <p:spTgt spid="30"/>
                                        </p:tgtEl>
                                      </p:cBhvr>
                                    </p:animEffect>
                                  </p:childTnLst>
                                </p:cTn>
                              </p:par>
                            </p:childTnLst>
                          </p:cTn>
                        </p:par>
                        <p:par>
                          <p:cTn id="10" fill="hold">
                            <p:stCondLst>
                              <p:cond delay="350"/>
                            </p:stCondLst>
                            <p:childTnLst>
                              <p:par>
                                <p:cTn id="11" presetID="26" presetClass="emph" presetSubtype="0" fill="hold" nodeType="afterEffect">
                                  <p:stCondLst>
                                    <p:cond delay="0"/>
                                  </p:stCondLst>
                                  <p:childTnLst>
                                    <p:animEffect transition="out" filter="fade">
                                      <p:cBhvr>
                                        <p:cTn id="12" dur="500" tmFilter="0, 0; .2, .5; .8, .5; 1, 0"/>
                                        <p:tgtEl>
                                          <p:spTgt spid="30"/>
                                        </p:tgtEl>
                                      </p:cBhvr>
                                    </p:animEffect>
                                    <p:animScale>
                                      <p:cBhvr>
                                        <p:cTn id="13" dur="250" autoRev="1" fill="hold"/>
                                        <p:tgtEl>
                                          <p:spTgt spid="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66980" y="278388"/>
            <a:ext cx="10515600" cy="666169"/>
          </a:xfrm>
        </p:spPr>
        <p:txBody>
          <a:bodyPr>
            <a:normAutofit fontScale="90000"/>
          </a:bodyPr>
          <a:lstStyle/>
          <a:p>
            <a:r>
              <a:rPr lang="en-US" altLang="zh-CN" dirty="0"/>
              <a:t>Business Implications</a:t>
            </a:r>
            <a:endParaRPr lang="zh-CN" altLang="en-US" dirty="0"/>
          </a:p>
        </p:txBody>
      </p:sp>
      <p:sp>
        <p:nvSpPr>
          <p:cNvPr id="45" name="矩形 44"/>
          <p:cNvSpPr/>
          <p:nvPr/>
        </p:nvSpPr>
        <p:spPr>
          <a:xfrm>
            <a:off x="566980" y="851047"/>
            <a:ext cx="6096000" cy="400110"/>
          </a:xfrm>
          <a:prstGeom prst="rect">
            <a:avLst/>
          </a:prstGeom>
        </p:spPr>
        <p:txBody>
          <a:bodyPr>
            <a:spAutoFit/>
          </a:bodyPr>
          <a:lstStyle/>
          <a:p>
            <a:r>
              <a:rPr lang="en-US" altLang="zh-CN" sz="2000" dirty="0"/>
              <a:t>Business </a:t>
            </a:r>
            <a:r>
              <a:rPr lang="en-US" altLang="zh-CN" sz="2000" dirty="0">
                <a:solidFill>
                  <a:srgbClr val="FFC000"/>
                </a:solidFill>
              </a:rPr>
              <a:t>benefits </a:t>
            </a:r>
            <a:r>
              <a:rPr lang="en-US" altLang="zh-CN" sz="2000" dirty="0"/>
              <a:t>based on our model</a:t>
            </a:r>
            <a:endParaRPr lang="zh-CN" altLang="en-US" sz="2000" dirty="0"/>
          </a:p>
        </p:txBody>
      </p:sp>
      <p:sp>
        <p:nvSpPr>
          <p:cNvPr id="46" name="矩形 45"/>
          <p:cNvSpPr/>
          <p:nvPr/>
        </p:nvSpPr>
        <p:spPr>
          <a:xfrm>
            <a:off x="832748" y="2584306"/>
            <a:ext cx="3161696" cy="3164753"/>
          </a:xfrm>
          <a:prstGeom prst="rect">
            <a:avLst/>
          </a:prstGeom>
          <a:noFill/>
          <a:ln>
            <a:solidFill>
              <a:srgbClr val="3037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4597846" y="2584468"/>
            <a:ext cx="3034146" cy="316475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8311028" y="2585180"/>
            <a:ext cx="3034146" cy="3164753"/>
          </a:xfrm>
          <a:prstGeom prst="rect">
            <a:avLst/>
          </a:prstGeom>
          <a:noFill/>
          <a:ln>
            <a:solidFill>
              <a:srgbClr val="3037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1771847" y="2048121"/>
            <a:ext cx="1371600" cy="858982"/>
          </a:xfrm>
          <a:prstGeom prst="roundRect">
            <a:avLst/>
          </a:prstGeom>
          <a:solidFill>
            <a:srgbClr val="303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圆角矩形 49"/>
          <p:cNvSpPr/>
          <p:nvPr/>
        </p:nvSpPr>
        <p:spPr>
          <a:xfrm>
            <a:off x="832748" y="5366972"/>
            <a:ext cx="3161696" cy="593275"/>
          </a:xfrm>
          <a:prstGeom prst="roundRect">
            <a:avLst>
              <a:gd name="adj" fmla="val 0"/>
            </a:avLst>
          </a:prstGeom>
          <a:solidFill>
            <a:srgbClr val="303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50"/>
          <p:cNvSpPr/>
          <p:nvPr/>
        </p:nvSpPr>
        <p:spPr>
          <a:xfrm>
            <a:off x="4597845" y="5340951"/>
            <a:ext cx="3034145" cy="593275"/>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圆角矩形 51"/>
          <p:cNvSpPr/>
          <p:nvPr/>
        </p:nvSpPr>
        <p:spPr>
          <a:xfrm>
            <a:off x="8311028" y="5382087"/>
            <a:ext cx="3034145" cy="593275"/>
          </a:xfrm>
          <a:prstGeom prst="roundRect">
            <a:avLst>
              <a:gd name="adj" fmla="val 0"/>
            </a:avLst>
          </a:prstGeom>
          <a:solidFill>
            <a:srgbClr val="303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5436159" y="2069799"/>
            <a:ext cx="1371600" cy="85898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a:off x="9142300" y="2048497"/>
            <a:ext cx="1371600" cy="858982"/>
          </a:xfrm>
          <a:prstGeom prst="roundRect">
            <a:avLst/>
          </a:prstGeom>
          <a:solidFill>
            <a:srgbClr val="303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143140" y="3299646"/>
            <a:ext cx="2678870" cy="1569660"/>
          </a:xfrm>
          <a:prstGeom prst="rect">
            <a:avLst/>
          </a:prstGeom>
        </p:spPr>
        <p:txBody>
          <a:bodyPr wrap="square">
            <a:spAutoFit/>
          </a:bodyPr>
          <a:lstStyle/>
          <a:p>
            <a:r>
              <a:rPr lang="en-US" altLang="zh-CN" sz="1600" dirty="0"/>
              <a:t>The reviews by paid reviewers can be eliminated or tagged so that the customers get an accurate representation of the product.</a:t>
            </a:r>
          </a:p>
          <a:p>
            <a:endParaRPr lang="en-US" altLang="zh-CN" sz="1600" dirty="0"/>
          </a:p>
        </p:txBody>
      </p:sp>
      <p:sp>
        <p:nvSpPr>
          <p:cNvPr id="56" name="矩形 55"/>
          <p:cNvSpPr/>
          <p:nvPr/>
        </p:nvSpPr>
        <p:spPr>
          <a:xfrm>
            <a:off x="4930365" y="3348746"/>
            <a:ext cx="2701625" cy="1323439"/>
          </a:xfrm>
          <a:prstGeom prst="rect">
            <a:avLst/>
          </a:prstGeom>
        </p:spPr>
        <p:txBody>
          <a:bodyPr wrap="square">
            <a:spAutoFit/>
          </a:bodyPr>
          <a:lstStyle/>
          <a:p>
            <a:r>
              <a:rPr lang="en-US" altLang="zh-CN" sz="1600" dirty="0"/>
              <a:t>Patterns of false negative reviews from ‘Negative Feedback services’ can be eliminated to prevent unjust disqualifications of products.</a:t>
            </a:r>
          </a:p>
        </p:txBody>
      </p:sp>
      <p:sp>
        <p:nvSpPr>
          <p:cNvPr id="57" name="矩形 56"/>
          <p:cNvSpPr/>
          <p:nvPr/>
        </p:nvSpPr>
        <p:spPr>
          <a:xfrm>
            <a:off x="8551134" y="3116612"/>
            <a:ext cx="2733223" cy="338554"/>
          </a:xfrm>
          <a:prstGeom prst="rect">
            <a:avLst/>
          </a:prstGeom>
        </p:spPr>
        <p:txBody>
          <a:bodyPr wrap="square">
            <a:spAutoFit/>
          </a:bodyPr>
          <a:lstStyle/>
          <a:p>
            <a:r>
              <a:rPr lang="en-US" altLang="zh-CN" sz="1600" dirty="0"/>
              <a:t> </a:t>
            </a:r>
            <a:endParaRPr lang="zh-CN" altLang="en-US" sz="1600" dirty="0"/>
          </a:p>
        </p:txBody>
      </p:sp>
      <p:sp>
        <p:nvSpPr>
          <p:cNvPr id="63" name="矩形 62"/>
          <p:cNvSpPr/>
          <p:nvPr/>
        </p:nvSpPr>
        <p:spPr>
          <a:xfrm>
            <a:off x="1411848" y="5535880"/>
            <a:ext cx="2126346" cy="307777"/>
          </a:xfrm>
          <a:prstGeom prst="rect">
            <a:avLst/>
          </a:prstGeom>
        </p:spPr>
        <p:txBody>
          <a:bodyPr wrap="square">
            <a:spAutoFit/>
          </a:bodyPr>
          <a:lstStyle/>
          <a:p>
            <a:r>
              <a:rPr lang="en-US" altLang="zh-TW" sz="1400" b="1" spc="150" dirty="0">
                <a:solidFill>
                  <a:schemeClr val="bg1"/>
                </a:solidFill>
              </a:rPr>
              <a:t>Customers Benefits  </a:t>
            </a:r>
            <a:endParaRPr lang="zh-TW" altLang="en-US" sz="1400" b="1" spc="150" dirty="0">
              <a:solidFill>
                <a:schemeClr val="bg1"/>
              </a:solidFill>
            </a:endParaRPr>
          </a:p>
        </p:txBody>
      </p:sp>
      <p:sp>
        <p:nvSpPr>
          <p:cNvPr id="64" name="矩形 63"/>
          <p:cNvSpPr/>
          <p:nvPr/>
        </p:nvSpPr>
        <p:spPr>
          <a:xfrm>
            <a:off x="5316237" y="5513156"/>
            <a:ext cx="1631857" cy="307777"/>
          </a:xfrm>
          <a:prstGeom prst="rect">
            <a:avLst/>
          </a:prstGeom>
        </p:spPr>
        <p:txBody>
          <a:bodyPr wrap="none">
            <a:spAutoFit/>
          </a:bodyPr>
          <a:lstStyle/>
          <a:p>
            <a:r>
              <a:rPr lang="en-US" altLang="zh-TW" sz="1400" b="1" spc="150" dirty="0">
                <a:solidFill>
                  <a:schemeClr val="bg1"/>
                </a:solidFill>
              </a:rPr>
              <a:t>Sellers Benefits</a:t>
            </a:r>
            <a:endParaRPr lang="zh-TW" altLang="en-US" sz="1400" b="1" spc="150" dirty="0">
              <a:solidFill>
                <a:schemeClr val="bg1"/>
              </a:solidFill>
            </a:endParaRPr>
          </a:p>
        </p:txBody>
      </p:sp>
      <p:sp>
        <p:nvSpPr>
          <p:cNvPr id="25" name="Freeform 10">
            <a:extLst>
              <a:ext uri="{FF2B5EF4-FFF2-40B4-BE49-F238E27FC236}">
                <a16:creationId xmlns:a16="http://schemas.microsoft.com/office/drawing/2014/main" id="{ACDB7596-0898-45E2-8A03-788BD37DF7CA}"/>
              </a:ext>
            </a:extLst>
          </p:cNvPr>
          <p:cNvSpPr>
            <a:spLocks noEditPoints="1"/>
          </p:cNvSpPr>
          <p:nvPr/>
        </p:nvSpPr>
        <p:spPr bwMode="auto">
          <a:xfrm>
            <a:off x="2218926" y="2252460"/>
            <a:ext cx="440384" cy="415138"/>
          </a:xfrm>
          <a:custGeom>
            <a:avLst/>
            <a:gdLst>
              <a:gd name="T0" fmla="*/ 2147483646 w 77"/>
              <a:gd name="T1" fmla="*/ 2147483646 h 86"/>
              <a:gd name="T2" fmla="*/ 2147483646 w 77"/>
              <a:gd name="T3" fmla="*/ 2147483646 h 86"/>
              <a:gd name="T4" fmla="*/ 2147483646 w 77"/>
              <a:gd name="T5" fmla="*/ 2147483646 h 86"/>
              <a:gd name="T6" fmla="*/ 2147483646 w 77"/>
              <a:gd name="T7" fmla="*/ 2147483646 h 86"/>
              <a:gd name="T8" fmla="*/ 2147483646 w 77"/>
              <a:gd name="T9" fmla="*/ 2147483646 h 86"/>
              <a:gd name="T10" fmla="*/ 2147483646 w 77"/>
              <a:gd name="T11" fmla="*/ 2147483646 h 86"/>
              <a:gd name="T12" fmla="*/ 2147483646 w 77"/>
              <a:gd name="T13" fmla="*/ 2147483646 h 86"/>
              <a:gd name="T14" fmla="*/ 2147483646 w 77"/>
              <a:gd name="T15" fmla="*/ 2147483646 h 86"/>
              <a:gd name="T16" fmla="*/ 2147483646 w 77"/>
              <a:gd name="T17" fmla="*/ 2147483646 h 86"/>
              <a:gd name="T18" fmla="*/ 2147483646 w 77"/>
              <a:gd name="T19" fmla="*/ 2147483646 h 86"/>
              <a:gd name="T20" fmla="*/ 2147483646 w 77"/>
              <a:gd name="T21" fmla="*/ 2147483646 h 86"/>
              <a:gd name="T22" fmla="*/ 2147483646 w 77"/>
              <a:gd name="T23" fmla="*/ 2147483646 h 86"/>
              <a:gd name="T24" fmla="*/ 2147483646 w 77"/>
              <a:gd name="T25" fmla="*/ 2147483646 h 86"/>
              <a:gd name="T26" fmla="*/ 2147483646 w 77"/>
              <a:gd name="T27" fmla="*/ 2147483646 h 86"/>
              <a:gd name="T28" fmla="*/ 2147483646 w 77"/>
              <a:gd name="T29" fmla="*/ 2147483646 h 86"/>
              <a:gd name="T30" fmla="*/ 2147483646 w 77"/>
              <a:gd name="T31" fmla="*/ 2147483646 h 86"/>
              <a:gd name="T32" fmla="*/ 2147483646 w 77"/>
              <a:gd name="T33" fmla="*/ 2147483646 h 86"/>
              <a:gd name="T34" fmla="*/ 2147483646 w 77"/>
              <a:gd name="T35" fmla="*/ 2147483646 h 86"/>
              <a:gd name="T36" fmla="*/ 2147483646 w 77"/>
              <a:gd name="T37" fmla="*/ 2147483646 h 86"/>
              <a:gd name="T38" fmla="*/ 2147483646 w 77"/>
              <a:gd name="T39" fmla="*/ 2147483646 h 86"/>
              <a:gd name="T40" fmla="*/ 2147483646 w 77"/>
              <a:gd name="T41" fmla="*/ 2147483646 h 86"/>
              <a:gd name="T42" fmla="*/ 2147483646 w 77"/>
              <a:gd name="T43" fmla="*/ 2147483646 h 86"/>
              <a:gd name="T44" fmla="*/ 2147483646 w 77"/>
              <a:gd name="T45" fmla="*/ 2147483646 h 86"/>
              <a:gd name="T46" fmla="*/ 2147483646 w 77"/>
              <a:gd name="T47" fmla="*/ 2147483646 h 86"/>
              <a:gd name="T48" fmla="*/ 2147483646 w 77"/>
              <a:gd name="T49" fmla="*/ 2147483646 h 86"/>
              <a:gd name="T50" fmla="*/ 2147483646 w 77"/>
              <a:gd name="T51" fmla="*/ 2147483646 h 86"/>
              <a:gd name="T52" fmla="*/ 2147483646 w 77"/>
              <a:gd name="T53" fmla="*/ 2147483646 h 86"/>
              <a:gd name="T54" fmla="*/ 2147483646 w 77"/>
              <a:gd name="T55" fmla="*/ 2147483646 h 86"/>
              <a:gd name="T56" fmla="*/ 2147483646 w 77"/>
              <a:gd name="T57" fmla="*/ 2147483646 h 86"/>
              <a:gd name="T58" fmla="*/ 2147483646 w 77"/>
              <a:gd name="T59" fmla="*/ 2147483646 h 86"/>
              <a:gd name="T60" fmla="*/ 2147483646 w 77"/>
              <a:gd name="T61" fmla="*/ 2147483646 h 86"/>
              <a:gd name="T62" fmla="*/ 2147483646 w 77"/>
              <a:gd name="T63" fmla="*/ 2147483646 h 86"/>
              <a:gd name="T64" fmla="*/ 2147483646 w 77"/>
              <a:gd name="T65" fmla="*/ 2147483646 h 86"/>
              <a:gd name="T66" fmla="*/ 2147483646 w 77"/>
              <a:gd name="T67" fmla="*/ 2147483646 h 86"/>
              <a:gd name="T68" fmla="*/ 2147483646 w 77"/>
              <a:gd name="T69" fmla="*/ 2147483646 h 86"/>
              <a:gd name="T70" fmla="*/ 2147483646 w 77"/>
              <a:gd name="T71" fmla="*/ 2147483646 h 86"/>
              <a:gd name="T72" fmla="*/ 2147483646 w 77"/>
              <a:gd name="T73" fmla="*/ 2147483646 h 86"/>
              <a:gd name="T74" fmla="*/ 2147483646 w 77"/>
              <a:gd name="T75" fmla="*/ 2147483646 h 86"/>
              <a:gd name="T76" fmla="*/ 2147483646 w 77"/>
              <a:gd name="T77" fmla="*/ 2147483646 h 86"/>
              <a:gd name="T78" fmla="*/ 2147483646 w 77"/>
              <a:gd name="T79" fmla="*/ 2147483646 h 86"/>
              <a:gd name="T80" fmla="*/ 2147483646 w 77"/>
              <a:gd name="T81" fmla="*/ 2147483646 h 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7" h="86">
                <a:moveTo>
                  <a:pt x="13" y="8"/>
                </a:moveTo>
                <a:cubicBezTo>
                  <a:pt x="20" y="2"/>
                  <a:pt x="29" y="0"/>
                  <a:pt x="38" y="1"/>
                </a:cubicBezTo>
                <a:cubicBezTo>
                  <a:pt x="46" y="2"/>
                  <a:pt x="54" y="6"/>
                  <a:pt x="59" y="13"/>
                </a:cubicBezTo>
                <a:cubicBezTo>
                  <a:pt x="65" y="21"/>
                  <a:pt x="67" y="29"/>
                  <a:pt x="66" y="38"/>
                </a:cubicBezTo>
                <a:cubicBezTo>
                  <a:pt x="65" y="44"/>
                  <a:pt x="63" y="50"/>
                  <a:pt x="58" y="55"/>
                </a:cubicBezTo>
                <a:cubicBezTo>
                  <a:pt x="60" y="56"/>
                  <a:pt x="62" y="57"/>
                  <a:pt x="64" y="59"/>
                </a:cubicBezTo>
                <a:cubicBezTo>
                  <a:pt x="74" y="72"/>
                  <a:pt x="74" y="72"/>
                  <a:pt x="74" y="72"/>
                </a:cubicBezTo>
                <a:cubicBezTo>
                  <a:pt x="77" y="76"/>
                  <a:pt x="76" y="81"/>
                  <a:pt x="73" y="84"/>
                </a:cubicBezTo>
                <a:cubicBezTo>
                  <a:pt x="73" y="84"/>
                  <a:pt x="73" y="84"/>
                  <a:pt x="73" y="84"/>
                </a:cubicBezTo>
                <a:cubicBezTo>
                  <a:pt x="69" y="86"/>
                  <a:pt x="64" y="86"/>
                  <a:pt x="62" y="82"/>
                </a:cubicBezTo>
                <a:cubicBezTo>
                  <a:pt x="51" y="68"/>
                  <a:pt x="51" y="68"/>
                  <a:pt x="51" y="68"/>
                </a:cubicBezTo>
                <a:cubicBezTo>
                  <a:pt x="50" y="67"/>
                  <a:pt x="49" y="65"/>
                  <a:pt x="49" y="63"/>
                </a:cubicBezTo>
                <a:cubicBezTo>
                  <a:pt x="43" y="66"/>
                  <a:pt x="36" y="67"/>
                  <a:pt x="30" y="66"/>
                </a:cubicBezTo>
                <a:cubicBezTo>
                  <a:pt x="21" y="65"/>
                  <a:pt x="13" y="61"/>
                  <a:pt x="8" y="54"/>
                </a:cubicBezTo>
                <a:cubicBezTo>
                  <a:pt x="2" y="47"/>
                  <a:pt x="0" y="38"/>
                  <a:pt x="1" y="30"/>
                </a:cubicBezTo>
                <a:cubicBezTo>
                  <a:pt x="2" y="21"/>
                  <a:pt x="6" y="13"/>
                  <a:pt x="13" y="8"/>
                </a:cubicBezTo>
                <a:close/>
                <a:moveTo>
                  <a:pt x="30" y="49"/>
                </a:moveTo>
                <a:cubicBezTo>
                  <a:pt x="38" y="49"/>
                  <a:pt x="38" y="49"/>
                  <a:pt x="38" y="49"/>
                </a:cubicBezTo>
                <a:cubicBezTo>
                  <a:pt x="38" y="40"/>
                  <a:pt x="38" y="40"/>
                  <a:pt x="38" y="40"/>
                </a:cubicBezTo>
                <a:cubicBezTo>
                  <a:pt x="47" y="40"/>
                  <a:pt x="47" y="40"/>
                  <a:pt x="47" y="40"/>
                </a:cubicBezTo>
                <a:cubicBezTo>
                  <a:pt x="47" y="32"/>
                  <a:pt x="47" y="32"/>
                  <a:pt x="47" y="32"/>
                </a:cubicBezTo>
                <a:cubicBezTo>
                  <a:pt x="38" y="32"/>
                  <a:pt x="38" y="32"/>
                  <a:pt x="38" y="32"/>
                </a:cubicBezTo>
                <a:cubicBezTo>
                  <a:pt x="38" y="23"/>
                  <a:pt x="38" y="23"/>
                  <a:pt x="38" y="23"/>
                </a:cubicBezTo>
                <a:cubicBezTo>
                  <a:pt x="30" y="23"/>
                  <a:pt x="30" y="23"/>
                  <a:pt x="30" y="23"/>
                </a:cubicBezTo>
                <a:cubicBezTo>
                  <a:pt x="30" y="32"/>
                  <a:pt x="30" y="32"/>
                  <a:pt x="30" y="32"/>
                </a:cubicBezTo>
                <a:cubicBezTo>
                  <a:pt x="21" y="32"/>
                  <a:pt x="21" y="32"/>
                  <a:pt x="21" y="32"/>
                </a:cubicBezTo>
                <a:cubicBezTo>
                  <a:pt x="21" y="40"/>
                  <a:pt x="21" y="40"/>
                  <a:pt x="21" y="40"/>
                </a:cubicBezTo>
                <a:cubicBezTo>
                  <a:pt x="30" y="40"/>
                  <a:pt x="30" y="40"/>
                  <a:pt x="30" y="40"/>
                </a:cubicBezTo>
                <a:cubicBezTo>
                  <a:pt x="30" y="49"/>
                  <a:pt x="30" y="49"/>
                  <a:pt x="30" y="49"/>
                </a:cubicBezTo>
                <a:close/>
                <a:moveTo>
                  <a:pt x="18" y="36"/>
                </a:moveTo>
                <a:cubicBezTo>
                  <a:pt x="22" y="26"/>
                  <a:pt x="31" y="21"/>
                  <a:pt x="43" y="19"/>
                </a:cubicBezTo>
                <a:cubicBezTo>
                  <a:pt x="31" y="11"/>
                  <a:pt x="16" y="22"/>
                  <a:pt x="18" y="36"/>
                </a:cubicBezTo>
                <a:close/>
                <a:moveTo>
                  <a:pt x="36" y="12"/>
                </a:moveTo>
                <a:cubicBezTo>
                  <a:pt x="31" y="11"/>
                  <a:pt x="25" y="13"/>
                  <a:pt x="20" y="16"/>
                </a:cubicBezTo>
                <a:cubicBezTo>
                  <a:pt x="15" y="20"/>
                  <a:pt x="13" y="25"/>
                  <a:pt x="12" y="31"/>
                </a:cubicBezTo>
                <a:cubicBezTo>
                  <a:pt x="11" y="37"/>
                  <a:pt x="13" y="42"/>
                  <a:pt x="16" y="47"/>
                </a:cubicBezTo>
                <a:cubicBezTo>
                  <a:pt x="20" y="52"/>
                  <a:pt x="25" y="55"/>
                  <a:pt x="31" y="55"/>
                </a:cubicBezTo>
                <a:cubicBezTo>
                  <a:pt x="36" y="56"/>
                  <a:pt x="42" y="55"/>
                  <a:pt x="47" y="51"/>
                </a:cubicBezTo>
                <a:cubicBezTo>
                  <a:pt x="52" y="47"/>
                  <a:pt x="55" y="42"/>
                  <a:pt x="55" y="36"/>
                </a:cubicBezTo>
                <a:cubicBezTo>
                  <a:pt x="56" y="31"/>
                  <a:pt x="54" y="25"/>
                  <a:pt x="51" y="20"/>
                </a:cubicBezTo>
                <a:cubicBezTo>
                  <a:pt x="47" y="15"/>
                  <a:pt x="42" y="13"/>
                  <a:pt x="36"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17">
            <a:extLst>
              <a:ext uri="{FF2B5EF4-FFF2-40B4-BE49-F238E27FC236}">
                <a16:creationId xmlns:a16="http://schemas.microsoft.com/office/drawing/2014/main" id="{00FF685B-B743-4D54-90C8-68C9AA07C834}"/>
              </a:ext>
            </a:extLst>
          </p:cNvPr>
          <p:cNvSpPr>
            <a:spLocks noEditPoints="1"/>
          </p:cNvSpPr>
          <p:nvPr/>
        </p:nvSpPr>
        <p:spPr bwMode="auto">
          <a:xfrm>
            <a:off x="5956184" y="2252459"/>
            <a:ext cx="473469" cy="392090"/>
          </a:xfrm>
          <a:custGeom>
            <a:avLst/>
            <a:gdLst>
              <a:gd name="T0" fmla="*/ 2147483646 w 97"/>
              <a:gd name="T1" fmla="*/ 2147483646 h 75"/>
              <a:gd name="T2" fmla="*/ 2147483646 w 97"/>
              <a:gd name="T3" fmla="*/ 2147483646 h 75"/>
              <a:gd name="T4" fmla="*/ 2147483646 w 97"/>
              <a:gd name="T5" fmla="*/ 2147483646 h 75"/>
              <a:gd name="T6" fmla="*/ 2147483646 w 97"/>
              <a:gd name="T7" fmla="*/ 2147483646 h 75"/>
              <a:gd name="T8" fmla="*/ 2147483646 w 97"/>
              <a:gd name="T9" fmla="*/ 2147483646 h 75"/>
              <a:gd name="T10" fmla="*/ 2147483646 w 97"/>
              <a:gd name="T11" fmla="*/ 2147483646 h 75"/>
              <a:gd name="T12" fmla="*/ 2147483646 w 97"/>
              <a:gd name="T13" fmla="*/ 2147483646 h 75"/>
              <a:gd name="T14" fmla="*/ 2147483646 w 97"/>
              <a:gd name="T15" fmla="*/ 2147483646 h 75"/>
              <a:gd name="T16" fmla="*/ 0 w 97"/>
              <a:gd name="T17" fmla="*/ 2147483646 h 75"/>
              <a:gd name="T18" fmla="*/ 2147483646 w 97"/>
              <a:gd name="T19" fmla="*/ 2147483646 h 75"/>
              <a:gd name="T20" fmla="*/ 2147483646 w 97"/>
              <a:gd name="T21" fmla="*/ 2147483646 h 75"/>
              <a:gd name="T22" fmla="*/ 2147483646 w 97"/>
              <a:gd name="T23" fmla="*/ 2147483646 h 75"/>
              <a:gd name="T24" fmla="*/ 2147483646 w 97"/>
              <a:gd name="T25" fmla="*/ 2147483646 h 75"/>
              <a:gd name="T26" fmla="*/ 2147483646 w 97"/>
              <a:gd name="T27" fmla="*/ 2147483646 h 75"/>
              <a:gd name="T28" fmla="*/ 2147483646 w 97"/>
              <a:gd name="T29" fmla="*/ 2147483646 h 75"/>
              <a:gd name="T30" fmla="*/ 2147483646 w 97"/>
              <a:gd name="T31" fmla="*/ 2147483646 h 75"/>
              <a:gd name="T32" fmla="*/ 2147483646 w 97"/>
              <a:gd name="T33" fmla="*/ 0 h 75"/>
              <a:gd name="T34" fmla="*/ 2147483646 w 97"/>
              <a:gd name="T35" fmla="*/ 2147483646 h 75"/>
              <a:gd name="T36" fmla="*/ 2147483646 w 97"/>
              <a:gd name="T37" fmla="*/ 2147483646 h 75"/>
              <a:gd name="T38" fmla="*/ 2147483646 w 97"/>
              <a:gd name="T39" fmla="*/ 2147483646 h 75"/>
              <a:gd name="T40" fmla="*/ 2147483646 w 97"/>
              <a:gd name="T41" fmla="*/ 2147483646 h 75"/>
              <a:gd name="T42" fmla="*/ 2147483646 w 97"/>
              <a:gd name="T43" fmla="*/ 2147483646 h 75"/>
              <a:gd name="T44" fmla="*/ 2147483646 w 97"/>
              <a:gd name="T45" fmla="*/ 2147483646 h 75"/>
              <a:gd name="T46" fmla="*/ 2147483646 w 97"/>
              <a:gd name="T47" fmla="*/ 2147483646 h 75"/>
              <a:gd name="T48" fmla="*/ 2147483646 w 97"/>
              <a:gd name="T49" fmla="*/ 2147483646 h 75"/>
              <a:gd name="T50" fmla="*/ 0 w 97"/>
              <a:gd name="T51" fmla="*/ 2147483646 h 75"/>
              <a:gd name="T52" fmla="*/ 2147483646 w 97"/>
              <a:gd name="T53" fmla="*/ 2147483646 h 75"/>
              <a:gd name="T54" fmla="*/ 2147483646 w 97"/>
              <a:gd name="T55" fmla="*/ 2147483646 h 75"/>
              <a:gd name="T56" fmla="*/ 2147483646 w 97"/>
              <a:gd name="T57" fmla="*/ 2147483646 h 75"/>
              <a:gd name="T58" fmla="*/ 2147483646 w 97"/>
              <a:gd name="T59" fmla="*/ 2147483646 h 75"/>
              <a:gd name="T60" fmla="*/ 2147483646 w 97"/>
              <a:gd name="T61" fmla="*/ 2147483646 h 75"/>
              <a:gd name="T62" fmla="*/ 2147483646 w 97"/>
              <a:gd name="T63" fmla="*/ 2147483646 h 75"/>
              <a:gd name="T64" fmla="*/ 2147483646 w 97"/>
              <a:gd name="T65" fmla="*/ 2147483646 h 75"/>
              <a:gd name="T66" fmla="*/ 2147483646 w 97"/>
              <a:gd name="T67" fmla="*/ 2147483646 h 75"/>
              <a:gd name="T68" fmla="*/ 2147483646 w 97"/>
              <a:gd name="T69" fmla="*/ 2147483646 h 75"/>
              <a:gd name="T70" fmla="*/ 2147483646 w 97"/>
              <a:gd name="T71" fmla="*/ 2147483646 h 75"/>
              <a:gd name="T72" fmla="*/ 2147483646 w 97"/>
              <a:gd name="T73" fmla="*/ 2147483646 h 75"/>
              <a:gd name="T74" fmla="*/ 2147483646 w 97"/>
              <a:gd name="T75" fmla="*/ 2147483646 h 75"/>
              <a:gd name="T76" fmla="*/ 2147483646 w 97"/>
              <a:gd name="T77" fmla="*/ 2147483646 h 75"/>
              <a:gd name="T78" fmla="*/ 2147483646 w 97"/>
              <a:gd name="T79" fmla="*/ 2147483646 h 75"/>
              <a:gd name="T80" fmla="*/ 2147483646 w 97"/>
              <a:gd name="T81" fmla="*/ 2147483646 h 75"/>
              <a:gd name="T82" fmla="*/ 2147483646 w 97"/>
              <a:gd name="T83" fmla="*/ 2147483646 h 75"/>
              <a:gd name="T84" fmla="*/ 2147483646 w 97"/>
              <a:gd name="T85" fmla="*/ 2147483646 h 75"/>
              <a:gd name="T86" fmla="*/ 2147483646 w 97"/>
              <a:gd name="T87" fmla="*/ 2147483646 h 75"/>
              <a:gd name="T88" fmla="*/ 2147483646 w 97"/>
              <a:gd name="T89" fmla="*/ 2147483646 h 75"/>
              <a:gd name="T90" fmla="*/ 2147483646 w 97"/>
              <a:gd name="T91" fmla="*/ 2147483646 h 75"/>
              <a:gd name="T92" fmla="*/ 2147483646 w 97"/>
              <a:gd name="T93" fmla="*/ 2147483646 h 75"/>
              <a:gd name="T94" fmla="*/ 2147483646 w 97"/>
              <a:gd name="T95" fmla="*/ 2147483646 h 75"/>
              <a:gd name="T96" fmla="*/ 2147483646 w 97"/>
              <a:gd name="T97" fmla="*/ 2147483646 h 75"/>
              <a:gd name="T98" fmla="*/ 2147483646 w 97"/>
              <a:gd name="T99" fmla="*/ 2147483646 h 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5">
            <a:extLst>
              <a:ext uri="{FF2B5EF4-FFF2-40B4-BE49-F238E27FC236}">
                <a16:creationId xmlns:a16="http://schemas.microsoft.com/office/drawing/2014/main" id="{974F5005-2453-49DB-B21A-007E248B0248}"/>
              </a:ext>
            </a:extLst>
          </p:cNvPr>
          <p:cNvSpPr>
            <a:spLocks noEditPoints="1"/>
          </p:cNvSpPr>
          <p:nvPr/>
        </p:nvSpPr>
        <p:spPr bwMode="auto">
          <a:xfrm>
            <a:off x="9616422" y="2286997"/>
            <a:ext cx="423355" cy="356923"/>
          </a:xfrm>
          <a:custGeom>
            <a:avLst/>
            <a:gdLst>
              <a:gd name="T0" fmla="*/ 2147483646 w 215"/>
              <a:gd name="T1" fmla="*/ 2147483646 h 187"/>
              <a:gd name="T2" fmla="*/ 2147483646 w 215"/>
              <a:gd name="T3" fmla="*/ 2147483646 h 187"/>
              <a:gd name="T4" fmla="*/ 2147483646 w 215"/>
              <a:gd name="T5" fmla="*/ 2147483646 h 187"/>
              <a:gd name="T6" fmla="*/ 2147483646 w 215"/>
              <a:gd name="T7" fmla="*/ 2147483646 h 187"/>
              <a:gd name="T8" fmla="*/ 2147483646 w 215"/>
              <a:gd name="T9" fmla="*/ 2147483646 h 187"/>
              <a:gd name="T10" fmla="*/ 2147483646 w 215"/>
              <a:gd name="T11" fmla="*/ 2147483646 h 187"/>
              <a:gd name="T12" fmla="*/ 2147483646 w 215"/>
              <a:gd name="T13" fmla="*/ 2147483646 h 187"/>
              <a:gd name="T14" fmla="*/ 2147483646 w 215"/>
              <a:gd name="T15" fmla="*/ 2147483646 h 187"/>
              <a:gd name="T16" fmla="*/ 2147483646 w 215"/>
              <a:gd name="T17" fmla="*/ 2147483646 h 187"/>
              <a:gd name="T18" fmla="*/ 2147483646 w 215"/>
              <a:gd name="T19" fmla="*/ 2147483646 h 187"/>
              <a:gd name="T20" fmla="*/ 2147483646 w 215"/>
              <a:gd name="T21" fmla="*/ 2147483646 h 187"/>
              <a:gd name="T22" fmla="*/ 2147483646 w 215"/>
              <a:gd name="T23" fmla="*/ 2147483646 h 187"/>
              <a:gd name="T24" fmla="*/ 2147483646 w 215"/>
              <a:gd name="T25" fmla="*/ 2147483646 h 187"/>
              <a:gd name="T26" fmla="*/ 2147483646 w 215"/>
              <a:gd name="T27" fmla="*/ 2147483646 h 187"/>
              <a:gd name="T28" fmla="*/ 2147483646 w 215"/>
              <a:gd name="T29" fmla="*/ 2147483646 h 187"/>
              <a:gd name="T30" fmla="*/ 2147483646 w 215"/>
              <a:gd name="T31" fmla="*/ 0 h 187"/>
              <a:gd name="T32" fmla="*/ 2147483646 w 215"/>
              <a:gd name="T33" fmla="*/ 2147483646 h 187"/>
              <a:gd name="T34" fmla="*/ 2147483646 w 215"/>
              <a:gd name="T35" fmla="*/ 2147483646 h 187"/>
              <a:gd name="T36" fmla="*/ 2147483646 w 215"/>
              <a:gd name="T37" fmla="*/ 2147483646 h 187"/>
              <a:gd name="T38" fmla="*/ 2147483646 w 215"/>
              <a:gd name="T39" fmla="*/ 2147483646 h 187"/>
              <a:gd name="T40" fmla="*/ 2147483646 w 215"/>
              <a:gd name="T41" fmla="*/ 2147483646 h 187"/>
              <a:gd name="T42" fmla="*/ 2147483646 w 215"/>
              <a:gd name="T43" fmla="*/ 2147483646 h 187"/>
              <a:gd name="T44" fmla="*/ 2147483646 w 215"/>
              <a:gd name="T45" fmla="*/ 2147483646 h 187"/>
              <a:gd name="T46" fmla="*/ 2147483646 w 215"/>
              <a:gd name="T47" fmla="*/ 2147483646 h 187"/>
              <a:gd name="T48" fmla="*/ 2147483646 w 215"/>
              <a:gd name="T49" fmla="*/ 2147483646 h 187"/>
              <a:gd name="T50" fmla="*/ 2147483646 w 215"/>
              <a:gd name="T51" fmla="*/ 2147483646 h 187"/>
              <a:gd name="T52" fmla="*/ 2147483646 w 215"/>
              <a:gd name="T53" fmla="*/ 2147483646 h 187"/>
              <a:gd name="T54" fmla="*/ 2147483646 w 215"/>
              <a:gd name="T55" fmla="*/ 2147483646 h 187"/>
              <a:gd name="T56" fmla="*/ 2147483646 w 215"/>
              <a:gd name="T57" fmla="*/ 2147483646 h 187"/>
              <a:gd name="T58" fmla="*/ 2147483646 w 215"/>
              <a:gd name="T59" fmla="*/ 2147483646 h 187"/>
              <a:gd name="T60" fmla="*/ 2147483646 w 215"/>
              <a:gd name="T61" fmla="*/ 2147483646 h 187"/>
              <a:gd name="T62" fmla="*/ 2147483646 w 215"/>
              <a:gd name="T63" fmla="*/ 2147483646 h 187"/>
              <a:gd name="T64" fmla="*/ 2147483646 w 215"/>
              <a:gd name="T65" fmla="*/ 2147483646 h 187"/>
              <a:gd name="T66" fmla="*/ 2147483646 w 215"/>
              <a:gd name="T67" fmla="*/ 2147483646 h 187"/>
              <a:gd name="T68" fmla="*/ 2147483646 w 215"/>
              <a:gd name="T69" fmla="*/ 2147483646 h 187"/>
              <a:gd name="T70" fmla="*/ 2147483646 w 215"/>
              <a:gd name="T71" fmla="*/ 2147483646 h 187"/>
              <a:gd name="T72" fmla="*/ 0 w 215"/>
              <a:gd name="T73" fmla="*/ 2147483646 h 187"/>
              <a:gd name="T74" fmla="*/ 0 w 215"/>
              <a:gd name="T75" fmla="*/ 2147483646 h 187"/>
              <a:gd name="T76" fmla="*/ 2147483646 w 215"/>
              <a:gd name="T77" fmla="*/ 2147483646 h 187"/>
              <a:gd name="T78" fmla="*/ 2147483646 w 215"/>
              <a:gd name="T79" fmla="*/ 2147483646 h 187"/>
              <a:gd name="T80" fmla="*/ 0 w 215"/>
              <a:gd name="T81" fmla="*/ 2147483646 h 1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 h="187">
                <a:moveTo>
                  <a:pt x="121" y="150"/>
                </a:moveTo>
                <a:cubicBezTo>
                  <a:pt x="112" y="119"/>
                  <a:pt x="87" y="104"/>
                  <a:pt x="56" y="97"/>
                </a:cubicBezTo>
                <a:cubicBezTo>
                  <a:pt x="143" y="69"/>
                  <a:pt x="143" y="69"/>
                  <a:pt x="143" y="69"/>
                </a:cubicBezTo>
                <a:cubicBezTo>
                  <a:pt x="178" y="78"/>
                  <a:pt x="206" y="100"/>
                  <a:pt x="215" y="118"/>
                </a:cubicBezTo>
                <a:cubicBezTo>
                  <a:pt x="215" y="150"/>
                  <a:pt x="215" y="150"/>
                  <a:pt x="215" y="150"/>
                </a:cubicBezTo>
                <a:cubicBezTo>
                  <a:pt x="193" y="173"/>
                  <a:pt x="160" y="183"/>
                  <a:pt x="121" y="186"/>
                </a:cubicBezTo>
                <a:cubicBezTo>
                  <a:pt x="121" y="174"/>
                  <a:pt x="121" y="162"/>
                  <a:pt x="121" y="150"/>
                </a:cubicBezTo>
                <a:close/>
                <a:moveTo>
                  <a:pt x="33" y="74"/>
                </a:moveTo>
                <a:cubicBezTo>
                  <a:pt x="45" y="70"/>
                  <a:pt x="45" y="70"/>
                  <a:pt x="45" y="70"/>
                </a:cubicBezTo>
                <a:cubicBezTo>
                  <a:pt x="42" y="68"/>
                  <a:pt x="30" y="59"/>
                  <a:pt x="31" y="54"/>
                </a:cubicBezTo>
                <a:cubicBezTo>
                  <a:pt x="31" y="54"/>
                  <a:pt x="32" y="53"/>
                  <a:pt x="32" y="52"/>
                </a:cubicBezTo>
                <a:cubicBezTo>
                  <a:pt x="34" y="50"/>
                  <a:pt x="37" y="48"/>
                  <a:pt x="41" y="46"/>
                </a:cubicBezTo>
                <a:cubicBezTo>
                  <a:pt x="52" y="42"/>
                  <a:pt x="74" y="41"/>
                  <a:pt x="94" y="40"/>
                </a:cubicBezTo>
                <a:cubicBezTo>
                  <a:pt x="100" y="40"/>
                  <a:pt x="105" y="40"/>
                  <a:pt x="110" y="39"/>
                </a:cubicBezTo>
                <a:cubicBezTo>
                  <a:pt x="123" y="39"/>
                  <a:pt x="133" y="38"/>
                  <a:pt x="139" y="32"/>
                </a:cubicBezTo>
                <a:cubicBezTo>
                  <a:pt x="146" y="27"/>
                  <a:pt x="149" y="17"/>
                  <a:pt x="145" y="0"/>
                </a:cubicBezTo>
                <a:cubicBezTo>
                  <a:pt x="135" y="2"/>
                  <a:pt x="135" y="2"/>
                  <a:pt x="135" y="2"/>
                </a:cubicBezTo>
                <a:cubicBezTo>
                  <a:pt x="138" y="15"/>
                  <a:pt x="137" y="21"/>
                  <a:pt x="133" y="24"/>
                </a:cubicBezTo>
                <a:cubicBezTo>
                  <a:pt x="129" y="28"/>
                  <a:pt x="120" y="28"/>
                  <a:pt x="110" y="29"/>
                </a:cubicBezTo>
                <a:cubicBezTo>
                  <a:pt x="104" y="29"/>
                  <a:pt x="99" y="30"/>
                  <a:pt x="93" y="30"/>
                </a:cubicBezTo>
                <a:cubicBezTo>
                  <a:pt x="72" y="31"/>
                  <a:pt x="49" y="32"/>
                  <a:pt x="38" y="37"/>
                </a:cubicBezTo>
                <a:cubicBezTo>
                  <a:pt x="32" y="39"/>
                  <a:pt x="27" y="42"/>
                  <a:pt x="24" y="46"/>
                </a:cubicBezTo>
                <a:cubicBezTo>
                  <a:pt x="22" y="48"/>
                  <a:pt x="21" y="50"/>
                  <a:pt x="21" y="53"/>
                </a:cubicBezTo>
                <a:cubicBezTo>
                  <a:pt x="20" y="55"/>
                  <a:pt x="21" y="58"/>
                  <a:pt x="22" y="61"/>
                </a:cubicBezTo>
                <a:cubicBezTo>
                  <a:pt x="23" y="65"/>
                  <a:pt x="27" y="69"/>
                  <a:pt x="33" y="74"/>
                </a:cubicBezTo>
                <a:close/>
                <a:moveTo>
                  <a:pt x="42" y="94"/>
                </a:moveTo>
                <a:cubicBezTo>
                  <a:pt x="79" y="82"/>
                  <a:pt x="79" y="82"/>
                  <a:pt x="79" y="82"/>
                </a:cubicBezTo>
                <a:cubicBezTo>
                  <a:pt x="46" y="79"/>
                  <a:pt x="46" y="79"/>
                  <a:pt x="46" y="79"/>
                </a:cubicBezTo>
                <a:cubicBezTo>
                  <a:pt x="10" y="90"/>
                  <a:pt x="10" y="90"/>
                  <a:pt x="10" y="90"/>
                </a:cubicBezTo>
                <a:cubicBezTo>
                  <a:pt x="21" y="91"/>
                  <a:pt x="32" y="92"/>
                  <a:pt x="42" y="94"/>
                </a:cubicBezTo>
                <a:close/>
                <a:moveTo>
                  <a:pt x="61" y="74"/>
                </a:moveTo>
                <a:cubicBezTo>
                  <a:pt x="92" y="78"/>
                  <a:pt x="92" y="78"/>
                  <a:pt x="92" y="78"/>
                </a:cubicBezTo>
                <a:cubicBezTo>
                  <a:pt x="92" y="78"/>
                  <a:pt x="92" y="78"/>
                  <a:pt x="92" y="78"/>
                </a:cubicBezTo>
                <a:cubicBezTo>
                  <a:pt x="130" y="66"/>
                  <a:pt x="130" y="66"/>
                  <a:pt x="130" y="66"/>
                </a:cubicBezTo>
                <a:cubicBezTo>
                  <a:pt x="113" y="63"/>
                  <a:pt x="96" y="64"/>
                  <a:pt x="78" y="69"/>
                </a:cubicBezTo>
                <a:cubicBezTo>
                  <a:pt x="61" y="74"/>
                  <a:pt x="61" y="74"/>
                  <a:pt x="61" y="74"/>
                </a:cubicBezTo>
                <a:close/>
                <a:moveTo>
                  <a:pt x="0" y="97"/>
                </a:moveTo>
                <a:cubicBezTo>
                  <a:pt x="0" y="107"/>
                  <a:pt x="0" y="117"/>
                  <a:pt x="0" y="127"/>
                </a:cubicBezTo>
                <a:cubicBezTo>
                  <a:pt x="36" y="148"/>
                  <a:pt x="71" y="166"/>
                  <a:pt x="107" y="187"/>
                </a:cubicBezTo>
                <a:cubicBezTo>
                  <a:pt x="107" y="177"/>
                  <a:pt x="107" y="167"/>
                  <a:pt x="107" y="157"/>
                </a:cubicBezTo>
                <a:cubicBezTo>
                  <a:pt x="95" y="112"/>
                  <a:pt x="50" y="104"/>
                  <a:pt x="0" y="9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矩形 62">
            <a:extLst>
              <a:ext uri="{FF2B5EF4-FFF2-40B4-BE49-F238E27FC236}">
                <a16:creationId xmlns:a16="http://schemas.microsoft.com/office/drawing/2014/main" id="{4116B033-9E75-4AA0-92F5-DA9AC7595A35}"/>
              </a:ext>
            </a:extLst>
          </p:cNvPr>
          <p:cNvSpPr/>
          <p:nvPr/>
        </p:nvSpPr>
        <p:spPr>
          <a:xfrm>
            <a:off x="8653820" y="5550497"/>
            <a:ext cx="2630537" cy="307777"/>
          </a:xfrm>
          <a:prstGeom prst="rect">
            <a:avLst/>
          </a:prstGeom>
        </p:spPr>
        <p:txBody>
          <a:bodyPr wrap="square">
            <a:spAutoFit/>
          </a:bodyPr>
          <a:lstStyle/>
          <a:p>
            <a:r>
              <a:rPr lang="en-US" altLang="zh-TW" sz="1400" b="1" spc="150" dirty="0">
                <a:solidFill>
                  <a:schemeClr val="bg1"/>
                </a:solidFill>
              </a:rPr>
              <a:t>Recommendation System</a:t>
            </a:r>
            <a:endParaRPr lang="zh-TW" altLang="en-US" sz="1400" b="1" spc="150" dirty="0">
              <a:solidFill>
                <a:schemeClr val="bg1"/>
              </a:solidFill>
            </a:endParaRPr>
          </a:p>
        </p:txBody>
      </p:sp>
      <p:sp>
        <p:nvSpPr>
          <p:cNvPr id="32" name="矩形 55">
            <a:extLst>
              <a:ext uri="{FF2B5EF4-FFF2-40B4-BE49-F238E27FC236}">
                <a16:creationId xmlns:a16="http://schemas.microsoft.com/office/drawing/2014/main" id="{066D4B4F-D2EC-4E69-A699-D07C55DC9E64}"/>
              </a:ext>
            </a:extLst>
          </p:cNvPr>
          <p:cNvSpPr/>
          <p:nvPr/>
        </p:nvSpPr>
        <p:spPr>
          <a:xfrm>
            <a:off x="8582732" y="3348746"/>
            <a:ext cx="2701625" cy="1323439"/>
          </a:xfrm>
          <a:prstGeom prst="rect">
            <a:avLst/>
          </a:prstGeom>
        </p:spPr>
        <p:txBody>
          <a:bodyPr wrap="square">
            <a:spAutoFit/>
          </a:bodyPr>
          <a:lstStyle/>
          <a:p>
            <a:r>
              <a:rPr lang="en-US" altLang="zh-CN" sz="1600" dirty="0"/>
              <a:t>This data analysis can be used to develop a recommendation system for the specific users based on their tastes and requirements</a:t>
            </a:r>
          </a:p>
        </p:txBody>
      </p:sp>
    </p:spTree>
    <p:extLst>
      <p:ext uri="{BB962C8B-B14F-4D97-AF65-F5344CB8AC3E}">
        <p14:creationId xmlns:p14="http://schemas.microsoft.com/office/powerpoint/2010/main" val="3567269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1490755" y="3275686"/>
            <a:ext cx="2124225" cy="1052186"/>
          </a:xfrm>
          <a:custGeom>
            <a:avLst/>
            <a:gdLst>
              <a:gd name="connsiteX0" fmla="*/ 0 w 978408"/>
              <a:gd name="connsiteY0" fmla="*/ 0 h 484632"/>
              <a:gd name="connsiteX1" fmla="*/ 736092 w 978408"/>
              <a:gd name="connsiteY1" fmla="*/ 0 h 484632"/>
              <a:gd name="connsiteX2" fmla="*/ 978408 w 978408"/>
              <a:gd name="connsiteY2" fmla="*/ 242316 h 484632"/>
              <a:gd name="connsiteX3" fmla="*/ 736092 w 978408"/>
              <a:gd name="connsiteY3" fmla="*/ 484632 h 484632"/>
              <a:gd name="connsiteX4" fmla="*/ 0 w 978408"/>
              <a:gd name="connsiteY4" fmla="*/ 484632 h 484632"/>
              <a:gd name="connsiteX5" fmla="*/ 242316 w 978408"/>
              <a:gd name="connsiteY5" fmla="*/ 242316 h 484632"/>
              <a:gd name="connsiteX6" fmla="*/ 0 w 978408"/>
              <a:gd name="connsiteY6" fmla="*/ 0 h 4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8408" h="484632">
                <a:moveTo>
                  <a:pt x="0" y="0"/>
                </a:moveTo>
                <a:lnTo>
                  <a:pt x="736092" y="0"/>
                </a:lnTo>
                <a:lnTo>
                  <a:pt x="978408" y="242316"/>
                </a:lnTo>
                <a:lnTo>
                  <a:pt x="736092" y="484632"/>
                </a:lnTo>
                <a:lnTo>
                  <a:pt x="0" y="484632"/>
                </a:lnTo>
                <a:lnTo>
                  <a:pt x="242316" y="242316"/>
                </a:lnTo>
                <a:lnTo>
                  <a:pt x="0" y="0"/>
                </a:lnTo>
                <a:close/>
              </a:path>
            </a:pathLst>
          </a:custGeom>
          <a:solidFill>
            <a:srgbClr val="303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任意多边形 3"/>
          <p:cNvSpPr/>
          <p:nvPr/>
        </p:nvSpPr>
        <p:spPr>
          <a:xfrm>
            <a:off x="3331019" y="3242013"/>
            <a:ext cx="2124225" cy="1052186"/>
          </a:xfrm>
          <a:custGeom>
            <a:avLst/>
            <a:gdLst>
              <a:gd name="connsiteX0" fmla="*/ 0 w 978408"/>
              <a:gd name="connsiteY0" fmla="*/ 0 h 484632"/>
              <a:gd name="connsiteX1" fmla="*/ 736092 w 978408"/>
              <a:gd name="connsiteY1" fmla="*/ 0 h 484632"/>
              <a:gd name="connsiteX2" fmla="*/ 978408 w 978408"/>
              <a:gd name="connsiteY2" fmla="*/ 242316 h 484632"/>
              <a:gd name="connsiteX3" fmla="*/ 736092 w 978408"/>
              <a:gd name="connsiteY3" fmla="*/ 484632 h 484632"/>
              <a:gd name="connsiteX4" fmla="*/ 0 w 978408"/>
              <a:gd name="connsiteY4" fmla="*/ 484632 h 484632"/>
              <a:gd name="connsiteX5" fmla="*/ 242316 w 978408"/>
              <a:gd name="connsiteY5" fmla="*/ 242316 h 484632"/>
              <a:gd name="connsiteX6" fmla="*/ 0 w 978408"/>
              <a:gd name="connsiteY6" fmla="*/ 0 h 4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8408" h="484632">
                <a:moveTo>
                  <a:pt x="0" y="0"/>
                </a:moveTo>
                <a:lnTo>
                  <a:pt x="736092" y="0"/>
                </a:lnTo>
                <a:lnTo>
                  <a:pt x="978408" y="242316"/>
                </a:lnTo>
                <a:lnTo>
                  <a:pt x="736092" y="484632"/>
                </a:lnTo>
                <a:lnTo>
                  <a:pt x="0" y="484632"/>
                </a:lnTo>
                <a:lnTo>
                  <a:pt x="242316" y="24231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任意多边形 4"/>
          <p:cNvSpPr/>
          <p:nvPr/>
        </p:nvSpPr>
        <p:spPr>
          <a:xfrm>
            <a:off x="5282929" y="3283400"/>
            <a:ext cx="2124225" cy="1052186"/>
          </a:xfrm>
          <a:custGeom>
            <a:avLst/>
            <a:gdLst>
              <a:gd name="connsiteX0" fmla="*/ 0 w 978408"/>
              <a:gd name="connsiteY0" fmla="*/ 0 h 484632"/>
              <a:gd name="connsiteX1" fmla="*/ 736092 w 978408"/>
              <a:gd name="connsiteY1" fmla="*/ 0 h 484632"/>
              <a:gd name="connsiteX2" fmla="*/ 978408 w 978408"/>
              <a:gd name="connsiteY2" fmla="*/ 242316 h 484632"/>
              <a:gd name="connsiteX3" fmla="*/ 736092 w 978408"/>
              <a:gd name="connsiteY3" fmla="*/ 484632 h 484632"/>
              <a:gd name="connsiteX4" fmla="*/ 0 w 978408"/>
              <a:gd name="connsiteY4" fmla="*/ 484632 h 484632"/>
              <a:gd name="connsiteX5" fmla="*/ 242316 w 978408"/>
              <a:gd name="connsiteY5" fmla="*/ 242316 h 484632"/>
              <a:gd name="connsiteX6" fmla="*/ 0 w 978408"/>
              <a:gd name="connsiteY6" fmla="*/ 0 h 4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8408" h="484632">
                <a:moveTo>
                  <a:pt x="0" y="0"/>
                </a:moveTo>
                <a:lnTo>
                  <a:pt x="736092" y="0"/>
                </a:lnTo>
                <a:lnTo>
                  <a:pt x="978408" y="242316"/>
                </a:lnTo>
                <a:lnTo>
                  <a:pt x="736092" y="484632"/>
                </a:lnTo>
                <a:lnTo>
                  <a:pt x="0" y="484632"/>
                </a:lnTo>
                <a:lnTo>
                  <a:pt x="242316" y="242316"/>
                </a:lnTo>
                <a:lnTo>
                  <a:pt x="0" y="0"/>
                </a:lnTo>
                <a:close/>
              </a:path>
            </a:pathLst>
          </a:custGeom>
          <a:solidFill>
            <a:srgbClr val="303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5"/>
          <p:cNvSpPr/>
          <p:nvPr/>
        </p:nvSpPr>
        <p:spPr>
          <a:xfrm>
            <a:off x="7161523" y="3269733"/>
            <a:ext cx="2124225" cy="1052186"/>
          </a:xfrm>
          <a:custGeom>
            <a:avLst/>
            <a:gdLst>
              <a:gd name="connsiteX0" fmla="*/ 0 w 978408"/>
              <a:gd name="connsiteY0" fmla="*/ 0 h 484632"/>
              <a:gd name="connsiteX1" fmla="*/ 736092 w 978408"/>
              <a:gd name="connsiteY1" fmla="*/ 0 h 484632"/>
              <a:gd name="connsiteX2" fmla="*/ 978408 w 978408"/>
              <a:gd name="connsiteY2" fmla="*/ 242316 h 484632"/>
              <a:gd name="connsiteX3" fmla="*/ 736092 w 978408"/>
              <a:gd name="connsiteY3" fmla="*/ 484632 h 484632"/>
              <a:gd name="connsiteX4" fmla="*/ 0 w 978408"/>
              <a:gd name="connsiteY4" fmla="*/ 484632 h 484632"/>
              <a:gd name="connsiteX5" fmla="*/ 242316 w 978408"/>
              <a:gd name="connsiteY5" fmla="*/ 242316 h 484632"/>
              <a:gd name="connsiteX6" fmla="*/ 0 w 978408"/>
              <a:gd name="connsiteY6" fmla="*/ 0 h 4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8408" h="484632">
                <a:moveTo>
                  <a:pt x="0" y="0"/>
                </a:moveTo>
                <a:lnTo>
                  <a:pt x="736092" y="0"/>
                </a:lnTo>
                <a:lnTo>
                  <a:pt x="978408" y="242316"/>
                </a:lnTo>
                <a:lnTo>
                  <a:pt x="736092" y="484632"/>
                </a:lnTo>
                <a:lnTo>
                  <a:pt x="0" y="484632"/>
                </a:lnTo>
                <a:lnTo>
                  <a:pt x="242316" y="24231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下箭头 7"/>
          <p:cNvSpPr/>
          <p:nvPr/>
        </p:nvSpPr>
        <p:spPr>
          <a:xfrm>
            <a:off x="2346187" y="4511193"/>
            <a:ext cx="413359" cy="425884"/>
          </a:xfrm>
          <a:prstGeom prst="downArrow">
            <a:avLst>
              <a:gd name="adj1" fmla="val 24154"/>
              <a:gd name="adj2" fmla="val 39661"/>
            </a:avLst>
          </a:prstGeom>
          <a:noFill/>
          <a:ln>
            <a:solidFill>
              <a:srgbClr val="3037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a:off x="6469697" y="4482841"/>
            <a:ext cx="413359" cy="425884"/>
          </a:xfrm>
          <a:prstGeom prst="downArrow">
            <a:avLst>
              <a:gd name="adj1" fmla="val 24154"/>
              <a:gd name="adj2" fmla="val 39661"/>
            </a:avLst>
          </a:prstGeom>
          <a:noFill/>
          <a:ln>
            <a:solidFill>
              <a:srgbClr val="3037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flipV="1">
            <a:off x="4654176" y="2709181"/>
            <a:ext cx="413359" cy="425884"/>
          </a:xfrm>
          <a:prstGeom prst="downArrow">
            <a:avLst>
              <a:gd name="adj1" fmla="val 24154"/>
              <a:gd name="adj2" fmla="val 39661"/>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Group 25">
            <a:extLst>
              <a:ext uri="{FF2B5EF4-FFF2-40B4-BE49-F238E27FC236}">
                <a16:creationId xmlns:a16="http://schemas.microsoft.com/office/drawing/2014/main" id="{A79BC50C-7A8A-4A94-88E4-D3A24002C863}"/>
              </a:ext>
            </a:extLst>
          </p:cNvPr>
          <p:cNvGrpSpPr/>
          <p:nvPr/>
        </p:nvGrpSpPr>
        <p:grpSpPr>
          <a:xfrm>
            <a:off x="1137746" y="4908725"/>
            <a:ext cx="2883648" cy="832842"/>
            <a:chOff x="567295" y="4900757"/>
            <a:chExt cx="2883648" cy="832842"/>
          </a:xfrm>
        </p:grpSpPr>
        <p:sp>
          <p:nvSpPr>
            <p:cNvPr id="12" name="矩形 11"/>
            <p:cNvSpPr/>
            <p:nvPr/>
          </p:nvSpPr>
          <p:spPr>
            <a:xfrm>
              <a:off x="567295" y="5210379"/>
              <a:ext cx="2883648" cy="523220"/>
            </a:xfrm>
            <a:prstGeom prst="rect">
              <a:avLst/>
            </a:prstGeom>
          </p:spPr>
          <p:txBody>
            <a:bodyPr wrap="square">
              <a:spAutoFit/>
            </a:bodyPr>
            <a:lstStyle/>
            <a:p>
              <a:pPr algn="ctr"/>
              <a:r>
                <a:rPr lang="en-US" altLang="zh-CN" sz="1400" dirty="0"/>
                <a:t> More product type descriptions are needed to improve the performance. </a:t>
              </a:r>
              <a:endParaRPr lang="zh-CN" altLang="en-US" sz="1400" dirty="0"/>
            </a:p>
          </p:txBody>
        </p:sp>
        <p:sp>
          <p:nvSpPr>
            <p:cNvPr id="13" name="矩形 12"/>
            <p:cNvSpPr/>
            <p:nvPr/>
          </p:nvSpPr>
          <p:spPr>
            <a:xfrm>
              <a:off x="897562" y="4900757"/>
              <a:ext cx="2331729" cy="338554"/>
            </a:xfrm>
            <a:prstGeom prst="rect">
              <a:avLst/>
            </a:prstGeom>
          </p:spPr>
          <p:txBody>
            <a:bodyPr wrap="none">
              <a:spAutoFit/>
            </a:bodyPr>
            <a:lstStyle/>
            <a:p>
              <a:r>
                <a:rPr lang="en-US" altLang="zh-TW" sz="1600" b="1" spc="150" dirty="0"/>
                <a:t>MORE DESCRIPTIONS</a:t>
              </a:r>
              <a:endParaRPr lang="zh-TW" altLang="en-US" sz="1600" b="1" spc="150" dirty="0"/>
            </a:p>
          </p:txBody>
        </p:sp>
      </p:grpSp>
      <p:sp>
        <p:nvSpPr>
          <p:cNvPr id="14" name="矩形 13"/>
          <p:cNvSpPr/>
          <p:nvPr/>
        </p:nvSpPr>
        <p:spPr>
          <a:xfrm>
            <a:off x="5195381" y="5288666"/>
            <a:ext cx="2883648" cy="954107"/>
          </a:xfrm>
          <a:prstGeom prst="rect">
            <a:avLst/>
          </a:prstGeom>
        </p:spPr>
        <p:txBody>
          <a:bodyPr wrap="square">
            <a:spAutoFit/>
          </a:bodyPr>
          <a:lstStyle/>
          <a:p>
            <a:pPr algn="ctr"/>
            <a:r>
              <a:rPr lang="en-US" altLang="zh-CN" sz="1400" dirty="0"/>
              <a:t>In the future a deep machine learning model can be used to predict the product rating based only on the review.</a:t>
            </a:r>
            <a:endParaRPr lang="zh-CN" altLang="en-US" sz="1400" dirty="0"/>
          </a:p>
        </p:txBody>
      </p:sp>
      <p:sp>
        <p:nvSpPr>
          <p:cNvPr id="15" name="矩形 14"/>
          <p:cNvSpPr/>
          <p:nvPr/>
        </p:nvSpPr>
        <p:spPr>
          <a:xfrm>
            <a:off x="5376636" y="4950112"/>
            <a:ext cx="2521139" cy="338554"/>
          </a:xfrm>
          <a:prstGeom prst="rect">
            <a:avLst/>
          </a:prstGeom>
        </p:spPr>
        <p:txBody>
          <a:bodyPr wrap="none">
            <a:spAutoFit/>
          </a:bodyPr>
          <a:lstStyle/>
          <a:p>
            <a:r>
              <a:rPr lang="en-US" altLang="zh-TW" sz="1600" b="1" spc="150" dirty="0"/>
              <a:t>MODEL IMPROVEMENT</a:t>
            </a:r>
            <a:endParaRPr lang="zh-TW" altLang="en-US" sz="1600" b="1" spc="150" dirty="0"/>
          </a:p>
        </p:txBody>
      </p:sp>
      <p:sp>
        <p:nvSpPr>
          <p:cNvPr id="18" name="下箭头 17"/>
          <p:cNvSpPr/>
          <p:nvPr/>
        </p:nvSpPr>
        <p:spPr>
          <a:xfrm flipV="1">
            <a:off x="8332923" y="2748162"/>
            <a:ext cx="413359" cy="425884"/>
          </a:xfrm>
          <a:prstGeom prst="downArrow">
            <a:avLst>
              <a:gd name="adj1" fmla="val 24154"/>
              <a:gd name="adj2" fmla="val 39661"/>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027443" y="1922956"/>
            <a:ext cx="2883648" cy="738664"/>
          </a:xfrm>
          <a:prstGeom prst="rect">
            <a:avLst/>
          </a:prstGeom>
        </p:spPr>
        <p:txBody>
          <a:bodyPr wrap="square">
            <a:spAutoFit/>
          </a:bodyPr>
          <a:lstStyle/>
          <a:p>
            <a:pPr algn="ctr"/>
            <a:r>
              <a:rPr lang="en-US" altLang="zh-CN" sz="1400" dirty="0"/>
              <a:t>Future iterations can be run to see the change in opinions with improvement in products.</a:t>
            </a:r>
            <a:endParaRPr lang="zh-CN" altLang="en-US" sz="1400" dirty="0"/>
          </a:p>
        </p:txBody>
      </p:sp>
      <p:sp>
        <p:nvSpPr>
          <p:cNvPr id="20" name="矩形 19"/>
          <p:cNvSpPr/>
          <p:nvPr/>
        </p:nvSpPr>
        <p:spPr>
          <a:xfrm>
            <a:off x="7266053" y="1535271"/>
            <a:ext cx="2406428" cy="338554"/>
          </a:xfrm>
          <a:prstGeom prst="rect">
            <a:avLst/>
          </a:prstGeom>
        </p:spPr>
        <p:txBody>
          <a:bodyPr wrap="none">
            <a:spAutoFit/>
          </a:bodyPr>
          <a:lstStyle/>
          <a:p>
            <a:r>
              <a:rPr lang="en-US" altLang="zh-TW" sz="1600" b="1" spc="150" dirty="0"/>
              <a:t>CHANGE IN OPINIONS</a:t>
            </a:r>
            <a:endParaRPr lang="zh-TW" altLang="en-US" sz="1600" b="1" spc="150" dirty="0"/>
          </a:p>
        </p:txBody>
      </p:sp>
      <p:grpSp>
        <p:nvGrpSpPr>
          <p:cNvPr id="27" name="Group 26">
            <a:extLst>
              <a:ext uri="{FF2B5EF4-FFF2-40B4-BE49-F238E27FC236}">
                <a16:creationId xmlns:a16="http://schemas.microsoft.com/office/drawing/2014/main" id="{D01FF7C0-5EE3-467A-9A5F-A402889AEBD1}"/>
              </a:ext>
            </a:extLst>
          </p:cNvPr>
          <p:cNvGrpSpPr/>
          <p:nvPr/>
        </p:nvGrpSpPr>
        <p:grpSpPr>
          <a:xfrm>
            <a:off x="3419031" y="1491535"/>
            <a:ext cx="2883648" cy="1238795"/>
            <a:chOff x="2824068" y="1679326"/>
            <a:chExt cx="2883648" cy="1238795"/>
          </a:xfrm>
        </p:grpSpPr>
        <p:sp>
          <p:nvSpPr>
            <p:cNvPr id="21" name="矩形 20"/>
            <p:cNvSpPr/>
            <p:nvPr/>
          </p:nvSpPr>
          <p:spPr>
            <a:xfrm>
              <a:off x="2824068" y="1964014"/>
              <a:ext cx="2883648" cy="954107"/>
            </a:xfrm>
            <a:prstGeom prst="rect">
              <a:avLst/>
            </a:prstGeom>
          </p:spPr>
          <p:txBody>
            <a:bodyPr wrap="square">
              <a:spAutoFit/>
            </a:bodyPr>
            <a:lstStyle/>
            <a:p>
              <a:pPr algn="ctr"/>
              <a:r>
                <a:rPr lang="en-US" altLang="zh-CN" sz="1400" dirty="0"/>
                <a:t>The data is collected before 2013. We have to use real time data that can be collected through web scraping.</a:t>
              </a:r>
              <a:endParaRPr lang="zh-CN" altLang="en-US" sz="1400" dirty="0"/>
            </a:p>
          </p:txBody>
        </p:sp>
        <p:sp>
          <p:nvSpPr>
            <p:cNvPr id="22" name="矩形 21"/>
            <p:cNvSpPr/>
            <p:nvPr/>
          </p:nvSpPr>
          <p:spPr>
            <a:xfrm>
              <a:off x="3426431" y="1679326"/>
              <a:ext cx="1920590" cy="338554"/>
            </a:xfrm>
            <a:prstGeom prst="rect">
              <a:avLst/>
            </a:prstGeom>
          </p:spPr>
          <p:txBody>
            <a:bodyPr wrap="none">
              <a:spAutoFit/>
            </a:bodyPr>
            <a:lstStyle/>
            <a:p>
              <a:r>
                <a:rPr lang="en-US" altLang="zh-TW" sz="1600" b="1" spc="150" dirty="0"/>
                <a:t>DATASET UPDATE</a:t>
              </a:r>
              <a:endParaRPr lang="zh-TW" altLang="en-US" sz="1600" b="1" spc="150" dirty="0"/>
            </a:p>
          </p:txBody>
        </p:sp>
      </p:grpSp>
      <p:sp>
        <p:nvSpPr>
          <p:cNvPr id="23" name="标题 3">
            <a:extLst>
              <a:ext uri="{FF2B5EF4-FFF2-40B4-BE49-F238E27FC236}">
                <a16:creationId xmlns:a16="http://schemas.microsoft.com/office/drawing/2014/main" id="{187110CF-2DBA-4CA0-A355-E169DA3F943B}"/>
              </a:ext>
            </a:extLst>
          </p:cNvPr>
          <p:cNvSpPr txBox="1">
            <a:spLocks/>
          </p:cNvSpPr>
          <p:nvPr/>
        </p:nvSpPr>
        <p:spPr>
          <a:xfrm>
            <a:off x="568205" y="267522"/>
            <a:ext cx="10515600" cy="7223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Future Improvements</a:t>
            </a:r>
            <a:endParaRPr lang="zh-CN" altLang="en-US" dirty="0"/>
          </a:p>
        </p:txBody>
      </p:sp>
      <p:sp>
        <p:nvSpPr>
          <p:cNvPr id="25" name="矩形 44">
            <a:extLst>
              <a:ext uri="{FF2B5EF4-FFF2-40B4-BE49-F238E27FC236}">
                <a16:creationId xmlns:a16="http://schemas.microsoft.com/office/drawing/2014/main" id="{95FEFA50-1642-4E4E-810D-63DF2654EC58}"/>
              </a:ext>
            </a:extLst>
          </p:cNvPr>
          <p:cNvSpPr/>
          <p:nvPr/>
        </p:nvSpPr>
        <p:spPr>
          <a:xfrm>
            <a:off x="566980" y="851047"/>
            <a:ext cx="6096000" cy="400110"/>
          </a:xfrm>
          <a:prstGeom prst="rect">
            <a:avLst/>
          </a:prstGeom>
        </p:spPr>
        <p:txBody>
          <a:bodyPr>
            <a:spAutoFit/>
          </a:bodyPr>
          <a:lstStyle/>
          <a:p>
            <a:r>
              <a:rPr lang="en-US" altLang="zh-CN" sz="2000" dirty="0"/>
              <a:t>We can do </a:t>
            </a:r>
            <a:r>
              <a:rPr lang="en-US" altLang="zh-CN" sz="2000" dirty="0">
                <a:solidFill>
                  <a:srgbClr val="FFC000"/>
                </a:solidFill>
              </a:rPr>
              <a:t>better</a:t>
            </a:r>
            <a:endParaRPr lang="zh-CN" altLang="en-US" sz="2000" dirty="0">
              <a:solidFill>
                <a:srgbClr val="FFC000"/>
              </a:solidFill>
            </a:endParaRPr>
          </a:p>
        </p:txBody>
      </p:sp>
      <p:sp>
        <p:nvSpPr>
          <p:cNvPr id="24" name="矩形 13">
            <a:extLst>
              <a:ext uri="{FF2B5EF4-FFF2-40B4-BE49-F238E27FC236}">
                <a16:creationId xmlns:a16="http://schemas.microsoft.com/office/drawing/2014/main" id="{C22A72CF-7B8E-4122-87DB-5D44CB09DB04}"/>
              </a:ext>
            </a:extLst>
          </p:cNvPr>
          <p:cNvSpPr/>
          <p:nvPr/>
        </p:nvSpPr>
        <p:spPr>
          <a:xfrm>
            <a:off x="8967834" y="5288666"/>
            <a:ext cx="2883648" cy="954107"/>
          </a:xfrm>
          <a:prstGeom prst="rect">
            <a:avLst/>
          </a:prstGeom>
        </p:spPr>
        <p:txBody>
          <a:bodyPr wrap="square">
            <a:spAutoFit/>
          </a:bodyPr>
          <a:lstStyle/>
          <a:p>
            <a:pPr algn="ctr"/>
            <a:r>
              <a:rPr lang="en-US" altLang="zh-CN" sz="1400" dirty="0"/>
              <a:t>There are examples of mischaracterization in the data where the review for other categories are in this data. </a:t>
            </a:r>
            <a:endParaRPr lang="zh-CN" altLang="en-US" sz="1400" dirty="0"/>
          </a:p>
        </p:txBody>
      </p:sp>
      <p:sp>
        <p:nvSpPr>
          <p:cNvPr id="28" name="矩形 14">
            <a:extLst>
              <a:ext uri="{FF2B5EF4-FFF2-40B4-BE49-F238E27FC236}">
                <a16:creationId xmlns:a16="http://schemas.microsoft.com/office/drawing/2014/main" id="{E3258971-2CBF-48A0-BCDC-0B8FFB0FC32A}"/>
              </a:ext>
            </a:extLst>
          </p:cNvPr>
          <p:cNvSpPr/>
          <p:nvPr/>
        </p:nvSpPr>
        <p:spPr>
          <a:xfrm>
            <a:off x="9149089" y="4950112"/>
            <a:ext cx="2311017" cy="338554"/>
          </a:xfrm>
          <a:prstGeom prst="rect">
            <a:avLst/>
          </a:prstGeom>
        </p:spPr>
        <p:txBody>
          <a:bodyPr wrap="none">
            <a:spAutoFit/>
          </a:bodyPr>
          <a:lstStyle/>
          <a:p>
            <a:r>
              <a:rPr lang="en-US" altLang="zh-TW" sz="1600" b="1" spc="150" dirty="0"/>
              <a:t>DATA IMPROVEMENT</a:t>
            </a:r>
            <a:endParaRPr lang="zh-TW" altLang="en-US" sz="1600" b="1" spc="150" dirty="0"/>
          </a:p>
        </p:txBody>
      </p:sp>
      <p:sp>
        <p:nvSpPr>
          <p:cNvPr id="29" name="下箭头 8">
            <a:extLst>
              <a:ext uri="{FF2B5EF4-FFF2-40B4-BE49-F238E27FC236}">
                <a16:creationId xmlns:a16="http://schemas.microsoft.com/office/drawing/2014/main" id="{C2CF8208-63E2-4723-8913-A0B6B3F6B624}"/>
              </a:ext>
            </a:extLst>
          </p:cNvPr>
          <p:cNvSpPr/>
          <p:nvPr/>
        </p:nvSpPr>
        <p:spPr>
          <a:xfrm>
            <a:off x="9891238" y="4485376"/>
            <a:ext cx="413359" cy="425884"/>
          </a:xfrm>
          <a:prstGeom prst="downArrow">
            <a:avLst>
              <a:gd name="adj1" fmla="val 24154"/>
              <a:gd name="adj2" fmla="val 39661"/>
            </a:avLst>
          </a:prstGeom>
          <a:noFill/>
          <a:ln>
            <a:solidFill>
              <a:srgbClr val="3037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4">
            <a:extLst>
              <a:ext uri="{FF2B5EF4-FFF2-40B4-BE49-F238E27FC236}">
                <a16:creationId xmlns:a16="http://schemas.microsoft.com/office/drawing/2014/main" id="{0051F4EA-7F71-405B-A9CF-57C8ECE837E2}"/>
              </a:ext>
            </a:extLst>
          </p:cNvPr>
          <p:cNvSpPr/>
          <p:nvPr/>
        </p:nvSpPr>
        <p:spPr>
          <a:xfrm>
            <a:off x="9035804" y="3289813"/>
            <a:ext cx="2124225" cy="1052186"/>
          </a:xfrm>
          <a:custGeom>
            <a:avLst/>
            <a:gdLst>
              <a:gd name="connsiteX0" fmla="*/ 0 w 978408"/>
              <a:gd name="connsiteY0" fmla="*/ 0 h 484632"/>
              <a:gd name="connsiteX1" fmla="*/ 736092 w 978408"/>
              <a:gd name="connsiteY1" fmla="*/ 0 h 484632"/>
              <a:gd name="connsiteX2" fmla="*/ 978408 w 978408"/>
              <a:gd name="connsiteY2" fmla="*/ 242316 h 484632"/>
              <a:gd name="connsiteX3" fmla="*/ 736092 w 978408"/>
              <a:gd name="connsiteY3" fmla="*/ 484632 h 484632"/>
              <a:gd name="connsiteX4" fmla="*/ 0 w 978408"/>
              <a:gd name="connsiteY4" fmla="*/ 484632 h 484632"/>
              <a:gd name="connsiteX5" fmla="*/ 242316 w 978408"/>
              <a:gd name="connsiteY5" fmla="*/ 242316 h 484632"/>
              <a:gd name="connsiteX6" fmla="*/ 0 w 978408"/>
              <a:gd name="connsiteY6" fmla="*/ 0 h 4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8408" h="484632">
                <a:moveTo>
                  <a:pt x="0" y="0"/>
                </a:moveTo>
                <a:lnTo>
                  <a:pt x="736092" y="0"/>
                </a:lnTo>
                <a:lnTo>
                  <a:pt x="978408" y="242316"/>
                </a:lnTo>
                <a:lnTo>
                  <a:pt x="736092" y="484632"/>
                </a:lnTo>
                <a:lnTo>
                  <a:pt x="0" y="484632"/>
                </a:lnTo>
                <a:lnTo>
                  <a:pt x="242316" y="242316"/>
                </a:lnTo>
                <a:lnTo>
                  <a:pt x="0" y="0"/>
                </a:lnTo>
                <a:close/>
              </a:path>
            </a:pathLst>
          </a:custGeom>
          <a:solidFill>
            <a:srgbClr val="303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047656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r>
              <a:rPr lang="en-US" altLang="zh-CN" sz="8000" dirty="0"/>
              <a:t>THANK YOU</a:t>
            </a:r>
            <a:endParaRPr lang="zh-CN" altLang="en-US" sz="8000" dirty="0">
              <a:solidFill>
                <a:schemeClr val="bg1"/>
              </a:solidFill>
            </a:endParaRPr>
          </a:p>
        </p:txBody>
      </p:sp>
    </p:spTree>
    <p:extLst>
      <p:ext uri="{BB962C8B-B14F-4D97-AF65-F5344CB8AC3E}">
        <p14:creationId xmlns:p14="http://schemas.microsoft.com/office/powerpoint/2010/main" val="250433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11578" y="2430358"/>
            <a:ext cx="3906381" cy="707886"/>
          </a:xfrm>
          <a:prstGeom prst="rect">
            <a:avLst/>
          </a:prstGeom>
        </p:spPr>
        <p:txBody>
          <a:bodyPr wrap="square">
            <a:spAutoFit/>
          </a:bodyPr>
          <a:lstStyle/>
          <a:p>
            <a:r>
              <a:rPr lang="en-US" altLang="zh-CN" sz="2000" b="1" dirty="0">
                <a:solidFill>
                  <a:schemeClr val="bg1"/>
                </a:solidFill>
                <a:latin typeface="Adobe Gothic Std B" panose="020B0800000000000000" pitchFamily="34" charset="-128"/>
                <a:ea typeface="Adobe Gothic Std B" panose="020B0800000000000000" pitchFamily="34" charset="-128"/>
              </a:rPr>
              <a:t>CRAS ULTRICIES LIGULA SED MAGNA DICTUM PORTA.</a:t>
            </a:r>
            <a:endParaRPr lang="zh-CN" altLang="en-US" sz="2000" b="1" dirty="0">
              <a:solidFill>
                <a:schemeClr val="bg1"/>
              </a:solidFill>
              <a:latin typeface="Adobe Gothic Std B" panose="020B0800000000000000" pitchFamily="34" charset="-128"/>
              <a:ea typeface="MS UI Gothic" panose="020B0600070205080204" pitchFamily="34" charset="-128"/>
            </a:endParaRPr>
          </a:p>
        </p:txBody>
      </p:sp>
      <p:pic>
        <p:nvPicPr>
          <p:cNvPr id="1026" name="Picture 2" descr="https://nycdatascience.com/blog/wp-content/uploads/2016/04/NewCover.png">
            <a:extLst>
              <a:ext uri="{FF2B5EF4-FFF2-40B4-BE49-F238E27FC236}">
                <a16:creationId xmlns:a16="http://schemas.microsoft.com/office/drawing/2014/main" id="{5E424B62-17F1-4A8D-98ED-2A914F103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829" y="3228423"/>
            <a:ext cx="4573937" cy="326023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44">
            <a:extLst>
              <a:ext uri="{FF2B5EF4-FFF2-40B4-BE49-F238E27FC236}">
                <a16:creationId xmlns:a16="http://schemas.microsoft.com/office/drawing/2014/main" id="{A8721137-DCC0-47A7-9426-D88E1ED8AFA1}"/>
              </a:ext>
            </a:extLst>
          </p:cNvPr>
          <p:cNvSpPr>
            <a:spLocks noChangeArrowheads="1"/>
          </p:cNvSpPr>
          <p:nvPr/>
        </p:nvSpPr>
        <p:spPr bwMode="auto">
          <a:xfrm>
            <a:off x="998291" y="1268463"/>
            <a:ext cx="10284475" cy="204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20000"/>
              </a:lnSpc>
              <a:buFont typeface="Wingdings" panose="05000000000000000000" pitchFamily="2" charset="2"/>
              <a:buChar char="u"/>
            </a:pPr>
            <a:r>
              <a:rPr lang="en-US" altLang="zh-CN" sz="1600" b="1" dirty="0">
                <a:solidFill>
                  <a:srgbClr val="303749"/>
                </a:solidFill>
                <a:latin typeface="+mn-lt"/>
              </a:rPr>
              <a:t>Why</a:t>
            </a:r>
            <a:r>
              <a:rPr lang="zh-CN" altLang="en-US" sz="1600" b="1" dirty="0">
                <a:solidFill>
                  <a:srgbClr val="303749"/>
                </a:solidFill>
                <a:latin typeface="+mn-lt"/>
              </a:rPr>
              <a:t> </a:t>
            </a:r>
            <a:r>
              <a:rPr lang="en-US" altLang="zh-CN" sz="1600" b="1" dirty="0">
                <a:solidFill>
                  <a:srgbClr val="303749"/>
                </a:solidFill>
                <a:latin typeface="+mn-lt"/>
              </a:rPr>
              <a:t>we</a:t>
            </a:r>
            <a:r>
              <a:rPr lang="zh-CN" altLang="en-US" sz="1600" b="1" dirty="0">
                <a:solidFill>
                  <a:srgbClr val="303749"/>
                </a:solidFill>
                <a:latin typeface="+mn-lt"/>
              </a:rPr>
              <a:t> </a:t>
            </a:r>
            <a:r>
              <a:rPr lang="en-US" altLang="zh-CN" sz="1600" b="1" dirty="0">
                <a:solidFill>
                  <a:srgbClr val="303749"/>
                </a:solidFill>
                <a:latin typeface="+mn-lt"/>
              </a:rPr>
              <a:t>Do:</a:t>
            </a:r>
            <a:endParaRPr lang="zh-CN" altLang="en-US" sz="1600" b="1" dirty="0">
              <a:solidFill>
                <a:srgbClr val="303749"/>
              </a:solidFill>
              <a:latin typeface="+mn-lt"/>
            </a:endParaRPr>
          </a:p>
          <a:p>
            <a:pPr eaLnBrk="1" hangingPunct="1">
              <a:lnSpc>
                <a:spcPct val="120000"/>
              </a:lnSpc>
              <a:buFont typeface="Arial" panose="020B0604020202020204" pitchFamily="34" charset="0"/>
              <a:buNone/>
            </a:pPr>
            <a:r>
              <a:rPr lang="zh-CN" altLang="zh-CN" sz="1600" dirty="0">
                <a:latin typeface="+mn-lt"/>
              </a:rPr>
              <a:t>Amazon is the</a:t>
            </a:r>
            <a:r>
              <a:rPr lang="en-US" altLang="zh-CN" sz="1600" dirty="0">
                <a:latin typeface="+mn-lt"/>
              </a:rPr>
              <a:t> one of the</a:t>
            </a:r>
            <a:r>
              <a:rPr lang="zh-CN" altLang="zh-CN" sz="1600" dirty="0">
                <a:latin typeface="+mn-lt"/>
              </a:rPr>
              <a:t> fastest growing companies in the USA with</a:t>
            </a:r>
            <a:r>
              <a:rPr lang="en-US" altLang="zh-CN" sz="1600" dirty="0">
                <a:latin typeface="+mn-lt"/>
              </a:rPr>
              <a:t> the</a:t>
            </a:r>
            <a:r>
              <a:rPr lang="zh-CN" altLang="zh-CN" sz="1600" dirty="0">
                <a:latin typeface="+mn-lt"/>
              </a:rPr>
              <a:t> focus of their online marketplace always being on capturing market share and </a:t>
            </a:r>
            <a:r>
              <a:rPr lang="en-US" altLang="zh-CN" sz="1600" dirty="0">
                <a:latin typeface="+mn-lt"/>
              </a:rPr>
              <a:t>being customer-obsessed.</a:t>
            </a:r>
            <a:r>
              <a:rPr lang="zh-CN" altLang="en-US" sz="1600" dirty="0">
                <a:latin typeface="+mn-lt"/>
              </a:rPr>
              <a:t> </a:t>
            </a:r>
            <a:r>
              <a:rPr lang="en-US" altLang="zh-CN" sz="1600" dirty="0">
                <a:solidFill>
                  <a:srgbClr val="FFC000"/>
                </a:solidFill>
                <a:latin typeface="+mn-lt"/>
              </a:rPr>
              <a:t>55%</a:t>
            </a:r>
            <a:r>
              <a:rPr lang="en-US" altLang="zh-CN" sz="1600" dirty="0">
                <a:latin typeface="+mn-lt"/>
              </a:rPr>
              <a:t> </a:t>
            </a:r>
            <a:r>
              <a:rPr lang="zh-CN" altLang="zh-CN" sz="1600" dirty="0">
                <a:latin typeface="+mn-lt"/>
              </a:rPr>
              <a:t>of shoppers start their buying research on Amazon</a:t>
            </a:r>
            <a:r>
              <a:rPr lang="en-US" altLang="zh-CN" sz="1600" dirty="0">
                <a:latin typeface="+mn-lt"/>
              </a:rPr>
              <a:t> </a:t>
            </a:r>
            <a:r>
              <a:rPr lang="zh-CN" altLang="zh-CN" sz="1600" dirty="0">
                <a:latin typeface="+mn-lt"/>
              </a:rPr>
              <a:t>and </a:t>
            </a:r>
            <a:r>
              <a:rPr lang="en-US" altLang="zh-CN" sz="1600" dirty="0">
                <a:solidFill>
                  <a:srgbClr val="FFC000"/>
                </a:solidFill>
                <a:latin typeface="+mn-lt"/>
              </a:rPr>
              <a:t>50%</a:t>
            </a:r>
            <a:r>
              <a:rPr lang="en-US" altLang="zh-CN" sz="1600" dirty="0">
                <a:latin typeface="+mn-lt"/>
              </a:rPr>
              <a:t> </a:t>
            </a:r>
            <a:r>
              <a:rPr lang="zh-CN" altLang="zh-CN" sz="1600" dirty="0">
                <a:latin typeface="+mn-lt"/>
              </a:rPr>
              <a:t>all shoppers say they rely primarily on Amazon for reviews</a:t>
            </a:r>
            <a:r>
              <a:rPr lang="en-US" altLang="zh-CN" sz="1600" dirty="0">
                <a:latin typeface="+mn-lt"/>
              </a:rPr>
              <a:t>. They provide a means to judge how </a:t>
            </a:r>
            <a:r>
              <a:rPr lang="en-US" altLang="zh-CN" sz="1600" dirty="0">
                <a:solidFill>
                  <a:srgbClr val="FFC000"/>
                </a:solidFill>
                <a:latin typeface="+mn-lt"/>
              </a:rPr>
              <a:t>influential </a:t>
            </a:r>
            <a:r>
              <a:rPr lang="en-US" altLang="zh-CN" sz="1600" dirty="0">
                <a:latin typeface="+mn-lt"/>
              </a:rPr>
              <a:t>their reviews are on other customers and how their reviews can be used to </a:t>
            </a:r>
            <a:r>
              <a:rPr lang="en-US" altLang="zh-CN" sz="1600" dirty="0">
                <a:solidFill>
                  <a:srgbClr val="FFC000"/>
                </a:solidFill>
                <a:latin typeface="+mn-lt"/>
              </a:rPr>
              <a:t>increase the output </a:t>
            </a:r>
            <a:r>
              <a:rPr lang="en-US" altLang="zh-CN" sz="1600" dirty="0">
                <a:latin typeface="+mn-lt"/>
              </a:rPr>
              <a:t>from other customers.</a:t>
            </a:r>
          </a:p>
          <a:p>
            <a:pPr eaLnBrk="1" hangingPunct="1">
              <a:lnSpc>
                <a:spcPct val="120000"/>
              </a:lnSpc>
              <a:buFont typeface="Arial" panose="020B0604020202020204" pitchFamily="34" charset="0"/>
              <a:buNone/>
            </a:pPr>
            <a:endParaRPr lang="en-US" altLang="zh-CN" sz="1600" dirty="0">
              <a:latin typeface="+mn-lt"/>
            </a:endParaRPr>
          </a:p>
          <a:p>
            <a:pPr eaLnBrk="1" hangingPunct="1">
              <a:lnSpc>
                <a:spcPct val="120000"/>
              </a:lnSpc>
              <a:buFont typeface="Arial" panose="020B0604020202020204" pitchFamily="34" charset="0"/>
              <a:buNone/>
            </a:pPr>
            <a:r>
              <a:rPr lang="en-US" altLang="zh-CN" sz="1600" dirty="0">
                <a:latin typeface="+mn-lt"/>
              </a:rPr>
              <a:t> </a:t>
            </a:r>
            <a:endParaRPr lang="zh-CN" altLang="en-US" sz="1600" dirty="0">
              <a:latin typeface="+mn-lt"/>
            </a:endParaRPr>
          </a:p>
        </p:txBody>
      </p:sp>
      <p:sp>
        <p:nvSpPr>
          <p:cNvPr id="10" name="标题 3">
            <a:extLst>
              <a:ext uri="{FF2B5EF4-FFF2-40B4-BE49-F238E27FC236}">
                <a16:creationId xmlns:a16="http://schemas.microsoft.com/office/drawing/2014/main" id="{FD27623F-6090-4CA9-A34F-B199407EB580}"/>
              </a:ext>
            </a:extLst>
          </p:cNvPr>
          <p:cNvSpPr txBox="1">
            <a:spLocks/>
          </p:cNvSpPr>
          <p:nvPr/>
        </p:nvSpPr>
        <p:spPr>
          <a:xfrm>
            <a:off x="455910" y="308132"/>
            <a:ext cx="10515600" cy="7223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Introduction</a:t>
            </a:r>
            <a:endParaRPr lang="zh-CN" altLang="en-US" dirty="0"/>
          </a:p>
        </p:txBody>
      </p:sp>
      <p:sp>
        <p:nvSpPr>
          <p:cNvPr id="12" name="Freeform 199">
            <a:extLst>
              <a:ext uri="{FF2B5EF4-FFF2-40B4-BE49-F238E27FC236}">
                <a16:creationId xmlns:a16="http://schemas.microsoft.com/office/drawing/2014/main" id="{53B05208-A6C3-4565-BF25-15C572DFF206}"/>
              </a:ext>
            </a:extLst>
          </p:cNvPr>
          <p:cNvSpPr>
            <a:spLocks noChangeAspect="1"/>
          </p:cNvSpPr>
          <p:nvPr/>
        </p:nvSpPr>
        <p:spPr bwMode="auto">
          <a:xfrm>
            <a:off x="440194" y="1253519"/>
            <a:ext cx="267242" cy="324000"/>
          </a:xfrm>
          <a:custGeom>
            <a:avLst/>
            <a:gdLst>
              <a:gd name="T0" fmla="*/ 43 w 48"/>
              <a:gd name="T1" fmla="*/ 2 h 58"/>
              <a:gd name="T2" fmla="*/ 18 w 48"/>
              <a:gd name="T3" fmla="*/ 17 h 58"/>
              <a:gd name="T4" fmla="*/ 2 w 48"/>
              <a:gd name="T5" fmla="*/ 17 h 58"/>
              <a:gd name="T6" fmla="*/ 0 w 48"/>
              <a:gd name="T7" fmla="*/ 19 h 58"/>
              <a:gd name="T8" fmla="*/ 0 w 48"/>
              <a:gd name="T9" fmla="*/ 39 h 58"/>
              <a:gd name="T10" fmla="*/ 2 w 48"/>
              <a:gd name="T11" fmla="*/ 41 h 58"/>
              <a:gd name="T12" fmla="*/ 19 w 48"/>
              <a:gd name="T13" fmla="*/ 41 h 58"/>
              <a:gd name="T14" fmla="*/ 43 w 48"/>
              <a:gd name="T15" fmla="*/ 56 h 58"/>
              <a:gd name="T16" fmla="*/ 48 w 48"/>
              <a:gd name="T17" fmla="*/ 51 h 58"/>
              <a:gd name="T18" fmla="*/ 48 w 48"/>
              <a:gd name="T19" fmla="*/ 7 h 58"/>
              <a:gd name="T20" fmla="*/ 43 w 48"/>
              <a:gd name="T21"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58">
                <a:moveTo>
                  <a:pt x="43" y="2"/>
                </a:moveTo>
                <a:cubicBezTo>
                  <a:pt x="18" y="17"/>
                  <a:pt x="18" y="17"/>
                  <a:pt x="18" y="17"/>
                </a:cubicBezTo>
                <a:cubicBezTo>
                  <a:pt x="2" y="17"/>
                  <a:pt x="2" y="17"/>
                  <a:pt x="2" y="17"/>
                </a:cubicBezTo>
                <a:cubicBezTo>
                  <a:pt x="1" y="17"/>
                  <a:pt x="0" y="18"/>
                  <a:pt x="0" y="19"/>
                </a:cubicBezTo>
                <a:cubicBezTo>
                  <a:pt x="0" y="39"/>
                  <a:pt x="0" y="39"/>
                  <a:pt x="0" y="39"/>
                </a:cubicBezTo>
                <a:cubicBezTo>
                  <a:pt x="0" y="40"/>
                  <a:pt x="1" y="41"/>
                  <a:pt x="2" y="41"/>
                </a:cubicBezTo>
                <a:cubicBezTo>
                  <a:pt x="19" y="41"/>
                  <a:pt x="19" y="41"/>
                  <a:pt x="19" y="41"/>
                </a:cubicBezTo>
                <a:cubicBezTo>
                  <a:pt x="43" y="56"/>
                  <a:pt x="43" y="56"/>
                  <a:pt x="43" y="56"/>
                </a:cubicBezTo>
                <a:cubicBezTo>
                  <a:pt x="47" y="58"/>
                  <a:pt x="48" y="56"/>
                  <a:pt x="48" y="51"/>
                </a:cubicBezTo>
                <a:cubicBezTo>
                  <a:pt x="48" y="7"/>
                  <a:pt x="48" y="7"/>
                  <a:pt x="48" y="7"/>
                </a:cubicBezTo>
                <a:cubicBezTo>
                  <a:pt x="48" y="2"/>
                  <a:pt x="47" y="0"/>
                  <a:pt x="43" y="2"/>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13" name="组合 16">
            <a:extLst>
              <a:ext uri="{FF2B5EF4-FFF2-40B4-BE49-F238E27FC236}">
                <a16:creationId xmlns:a16="http://schemas.microsoft.com/office/drawing/2014/main" id="{FC07C562-8C89-4185-9C98-3465AE5A9E34}"/>
              </a:ext>
            </a:extLst>
          </p:cNvPr>
          <p:cNvGrpSpPr>
            <a:grpSpLocks noChangeAspect="1"/>
          </p:cNvGrpSpPr>
          <p:nvPr/>
        </p:nvGrpSpPr>
        <p:grpSpPr>
          <a:xfrm>
            <a:off x="490232" y="4371633"/>
            <a:ext cx="321869" cy="324000"/>
            <a:chOff x="6924676" y="3581400"/>
            <a:chExt cx="239713" cy="241300"/>
          </a:xfrm>
          <a:solidFill>
            <a:srgbClr val="FFC000"/>
          </a:solidFill>
        </p:grpSpPr>
        <p:sp>
          <p:nvSpPr>
            <p:cNvPr id="14" name="Freeform 86">
              <a:extLst>
                <a:ext uri="{FF2B5EF4-FFF2-40B4-BE49-F238E27FC236}">
                  <a16:creationId xmlns:a16="http://schemas.microsoft.com/office/drawing/2014/main" id="{C054DBDC-B8B9-4919-A4AC-14075F033495}"/>
                </a:ext>
              </a:extLst>
            </p:cNvPr>
            <p:cNvSpPr>
              <a:spLocks noEditPoints="1"/>
            </p:cNvSpPr>
            <p:nvPr/>
          </p:nvSpPr>
          <p:spPr bwMode="auto">
            <a:xfrm>
              <a:off x="6924676" y="3581400"/>
              <a:ext cx="239713" cy="241300"/>
            </a:xfrm>
            <a:custGeom>
              <a:avLst/>
              <a:gdLst>
                <a:gd name="T0" fmla="*/ 132 w 151"/>
                <a:gd name="T1" fmla="*/ 0 h 152"/>
                <a:gd name="T2" fmla="*/ 132 w 151"/>
                <a:gd name="T3" fmla="*/ 0 h 152"/>
                <a:gd name="T4" fmla="*/ 132 w 151"/>
                <a:gd name="T5" fmla="*/ 0 h 152"/>
                <a:gd name="T6" fmla="*/ 19 w 151"/>
                <a:gd name="T7" fmla="*/ 0 h 152"/>
                <a:gd name="T8" fmla="*/ 19 w 151"/>
                <a:gd name="T9" fmla="*/ 0 h 152"/>
                <a:gd name="T10" fmla="*/ 19 w 151"/>
                <a:gd name="T11" fmla="*/ 0 h 152"/>
                <a:gd name="T12" fmla="*/ 0 w 151"/>
                <a:gd name="T13" fmla="*/ 95 h 152"/>
                <a:gd name="T14" fmla="*/ 0 w 151"/>
                <a:gd name="T15" fmla="*/ 152 h 152"/>
                <a:gd name="T16" fmla="*/ 151 w 151"/>
                <a:gd name="T17" fmla="*/ 152 h 152"/>
                <a:gd name="T18" fmla="*/ 151 w 151"/>
                <a:gd name="T19" fmla="*/ 95 h 152"/>
                <a:gd name="T20" fmla="*/ 132 w 151"/>
                <a:gd name="T21" fmla="*/ 0 h 152"/>
                <a:gd name="T22" fmla="*/ 9 w 151"/>
                <a:gd name="T23" fmla="*/ 95 h 152"/>
                <a:gd name="T24" fmla="*/ 26 w 151"/>
                <a:gd name="T25" fmla="*/ 10 h 152"/>
                <a:gd name="T26" fmla="*/ 125 w 151"/>
                <a:gd name="T27" fmla="*/ 10 h 152"/>
                <a:gd name="T28" fmla="*/ 142 w 151"/>
                <a:gd name="T29" fmla="*/ 95 h 152"/>
                <a:gd name="T30" fmla="*/ 9 w 151"/>
                <a:gd name="T31" fmla="*/ 9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152">
                  <a:moveTo>
                    <a:pt x="132" y="0"/>
                  </a:moveTo>
                  <a:lnTo>
                    <a:pt x="132" y="0"/>
                  </a:lnTo>
                  <a:lnTo>
                    <a:pt x="132" y="0"/>
                  </a:lnTo>
                  <a:lnTo>
                    <a:pt x="19" y="0"/>
                  </a:lnTo>
                  <a:lnTo>
                    <a:pt x="19" y="0"/>
                  </a:lnTo>
                  <a:lnTo>
                    <a:pt x="19" y="0"/>
                  </a:lnTo>
                  <a:lnTo>
                    <a:pt x="0" y="95"/>
                  </a:lnTo>
                  <a:lnTo>
                    <a:pt x="0" y="152"/>
                  </a:lnTo>
                  <a:lnTo>
                    <a:pt x="151" y="152"/>
                  </a:lnTo>
                  <a:lnTo>
                    <a:pt x="151" y="95"/>
                  </a:lnTo>
                  <a:lnTo>
                    <a:pt x="132" y="0"/>
                  </a:lnTo>
                  <a:close/>
                  <a:moveTo>
                    <a:pt x="9" y="95"/>
                  </a:moveTo>
                  <a:lnTo>
                    <a:pt x="26" y="10"/>
                  </a:lnTo>
                  <a:lnTo>
                    <a:pt x="125" y="10"/>
                  </a:lnTo>
                  <a:lnTo>
                    <a:pt x="142" y="95"/>
                  </a:lnTo>
                  <a:lnTo>
                    <a:pt x="9"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87">
              <a:extLst>
                <a:ext uri="{FF2B5EF4-FFF2-40B4-BE49-F238E27FC236}">
                  <a16:creationId xmlns:a16="http://schemas.microsoft.com/office/drawing/2014/main" id="{5B5E1986-96F6-4ECA-BF7E-CE6ED1BF2C2A}"/>
                </a:ext>
              </a:extLst>
            </p:cNvPr>
            <p:cNvSpPr>
              <a:spLocks noChangeArrowheads="1"/>
            </p:cNvSpPr>
            <p:nvPr/>
          </p:nvSpPr>
          <p:spPr bwMode="auto">
            <a:xfrm>
              <a:off x="6969126" y="3702050"/>
              <a:ext cx="15081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88">
              <a:extLst>
                <a:ext uri="{FF2B5EF4-FFF2-40B4-BE49-F238E27FC236}">
                  <a16:creationId xmlns:a16="http://schemas.microsoft.com/office/drawing/2014/main" id="{31EFF9BA-5535-495B-9DD2-C167ED3AF142}"/>
                </a:ext>
              </a:extLst>
            </p:cNvPr>
            <p:cNvSpPr>
              <a:spLocks noChangeArrowheads="1"/>
            </p:cNvSpPr>
            <p:nvPr/>
          </p:nvSpPr>
          <p:spPr bwMode="auto">
            <a:xfrm>
              <a:off x="6977063" y="3671888"/>
              <a:ext cx="13493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89">
              <a:extLst>
                <a:ext uri="{FF2B5EF4-FFF2-40B4-BE49-F238E27FC236}">
                  <a16:creationId xmlns:a16="http://schemas.microsoft.com/office/drawing/2014/main" id="{D09115D4-C83C-4E66-8E23-21B0A29B2F6B}"/>
                </a:ext>
              </a:extLst>
            </p:cNvPr>
            <p:cNvSpPr>
              <a:spLocks noChangeArrowheads="1"/>
            </p:cNvSpPr>
            <p:nvPr/>
          </p:nvSpPr>
          <p:spPr bwMode="auto">
            <a:xfrm>
              <a:off x="6985001" y="3641725"/>
              <a:ext cx="11906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90">
              <a:extLst>
                <a:ext uri="{FF2B5EF4-FFF2-40B4-BE49-F238E27FC236}">
                  <a16:creationId xmlns:a16="http://schemas.microsoft.com/office/drawing/2014/main" id="{5E35FC01-10D6-470A-B0BE-032692D1D352}"/>
                </a:ext>
              </a:extLst>
            </p:cNvPr>
            <p:cNvSpPr>
              <a:spLocks noChangeArrowheads="1"/>
            </p:cNvSpPr>
            <p:nvPr/>
          </p:nvSpPr>
          <p:spPr bwMode="auto">
            <a:xfrm>
              <a:off x="6991351" y="3611563"/>
              <a:ext cx="10636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Rectangle 20">
            <a:extLst>
              <a:ext uri="{FF2B5EF4-FFF2-40B4-BE49-F238E27FC236}">
                <a16:creationId xmlns:a16="http://schemas.microsoft.com/office/drawing/2014/main" id="{87AFD301-AF8A-41A3-AFCF-BF50AA97FED2}"/>
              </a:ext>
            </a:extLst>
          </p:cNvPr>
          <p:cNvSpPr/>
          <p:nvPr/>
        </p:nvSpPr>
        <p:spPr>
          <a:xfrm>
            <a:off x="909234" y="4095060"/>
            <a:ext cx="4912726" cy="2042354"/>
          </a:xfrm>
          <a:prstGeom prst="rect">
            <a:avLst/>
          </a:prstGeom>
        </p:spPr>
        <p:txBody>
          <a:bodyPr wrap="square">
            <a:spAutoFit/>
          </a:bodyPr>
          <a:lstStyle/>
          <a:p>
            <a:pPr>
              <a:lnSpc>
                <a:spcPct val="120000"/>
              </a:lnSpc>
            </a:pPr>
            <a:endParaRPr lang="en-US" altLang="zh-CN" sz="1600" dirty="0"/>
          </a:p>
          <a:p>
            <a:pPr marL="285750" lvl="0" indent="-285750">
              <a:spcAft>
                <a:spcPts val="0"/>
              </a:spcAft>
              <a:buFont typeface="Wingdings" panose="05000000000000000000" pitchFamily="2" charset="2"/>
              <a:buChar char="u"/>
            </a:pPr>
            <a:r>
              <a:rPr lang="en-US" altLang="zh-CN" sz="1600" b="1" dirty="0">
                <a:solidFill>
                  <a:srgbClr val="303749"/>
                </a:solidFill>
                <a:ea typeface="宋体" panose="02010600030101010101" pitchFamily="2" charset="-122"/>
              </a:rPr>
              <a:t>What business problems can we solve</a:t>
            </a:r>
            <a:r>
              <a:rPr lang="en-US" altLang="zh-CN" sz="1600" dirty="0">
                <a:solidFill>
                  <a:srgbClr val="303749"/>
                </a:solidFill>
                <a:ea typeface="宋体" panose="02010600030101010101" pitchFamily="2" charset="-122"/>
              </a:rPr>
              <a:t>:</a:t>
            </a:r>
          </a:p>
          <a:p>
            <a:pPr lvl="0">
              <a:spcAft>
                <a:spcPts val="0"/>
              </a:spcAft>
            </a:pPr>
            <a:r>
              <a:rPr lang="en-US" altLang="zh-CN" sz="1600" dirty="0">
                <a:ea typeface="宋体" panose="02010600030101010101" pitchFamily="2" charset="-122"/>
              </a:rPr>
              <a:t> </a:t>
            </a:r>
            <a:endParaRPr lang="zh-CN" altLang="en-US" sz="1600" dirty="0">
              <a:ea typeface="宋体" panose="02010600030101010101" pitchFamily="2" charset="-122"/>
            </a:endParaRPr>
          </a:p>
          <a:p>
            <a:pPr marL="342900" indent="-342900">
              <a:lnSpc>
                <a:spcPct val="120000"/>
              </a:lnSpc>
              <a:buFont typeface="Wingdings" panose="05000000000000000000" pitchFamily="2" charset="2"/>
              <a:buChar char="ü"/>
            </a:pPr>
            <a:r>
              <a:rPr lang="en-US" altLang="zh-CN" sz="1600" dirty="0"/>
              <a:t>For external stakeholder, how to improve customer satisfaction through reviews?</a:t>
            </a:r>
          </a:p>
          <a:p>
            <a:pPr marL="342900" indent="-342900">
              <a:lnSpc>
                <a:spcPct val="120000"/>
              </a:lnSpc>
              <a:buFont typeface="Wingdings" panose="05000000000000000000" pitchFamily="2" charset="2"/>
              <a:buChar char="ü"/>
            </a:pPr>
            <a:r>
              <a:rPr lang="en-US" altLang="zh-CN" sz="1600" dirty="0"/>
              <a:t>For internal stakeholder, how to help sales generate insights on product performance through reviews?</a:t>
            </a:r>
            <a:endParaRPr lang="zh-CN" altLang="en-US" sz="1600" dirty="0"/>
          </a:p>
        </p:txBody>
      </p:sp>
      <p:sp>
        <p:nvSpPr>
          <p:cNvPr id="22" name="Rectangle 21">
            <a:extLst>
              <a:ext uri="{FF2B5EF4-FFF2-40B4-BE49-F238E27FC236}">
                <a16:creationId xmlns:a16="http://schemas.microsoft.com/office/drawing/2014/main" id="{5CD77533-C9E2-49A8-9A30-FED4C516B952}"/>
              </a:ext>
            </a:extLst>
          </p:cNvPr>
          <p:cNvSpPr/>
          <p:nvPr/>
        </p:nvSpPr>
        <p:spPr>
          <a:xfrm>
            <a:off x="936545" y="2669102"/>
            <a:ext cx="4912726" cy="1618905"/>
          </a:xfrm>
          <a:prstGeom prst="rect">
            <a:avLst/>
          </a:prstGeom>
        </p:spPr>
        <p:txBody>
          <a:bodyPr wrap="square">
            <a:spAutoFit/>
          </a:bodyPr>
          <a:lstStyle/>
          <a:p>
            <a:pPr>
              <a:lnSpc>
                <a:spcPct val="120000"/>
              </a:lnSpc>
            </a:pPr>
            <a:endParaRPr lang="en-US" altLang="zh-CN" sz="1600" dirty="0"/>
          </a:p>
          <a:p>
            <a:pPr marL="285750" lvl="0" indent="-285750">
              <a:spcAft>
                <a:spcPts val="0"/>
              </a:spcAft>
              <a:buFont typeface="Wingdings" panose="05000000000000000000" pitchFamily="2" charset="2"/>
              <a:buChar char="u"/>
            </a:pPr>
            <a:r>
              <a:rPr lang="en-US" altLang="zh-CN" sz="1600" b="1" dirty="0">
                <a:solidFill>
                  <a:srgbClr val="303749"/>
                </a:solidFill>
                <a:ea typeface="宋体" panose="02010600030101010101" pitchFamily="2" charset="-122"/>
              </a:rPr>
              <a:t>Who we are</a:t>
            </a:r>
            <a:r>
              <a:rPr lang="en-US" altLang="zh-CN" sz="1600" dirty="0">
                <a:solidFill>
                  <a:srgbClr val="303749"/>
                </a:solidFill>
                <a:ea typeface="宋体" panose="02010600030101010101" pitchFamily="2" charset="-122"/>
              </a:rPr>
              <a:t>:</a:t>
            </a:r>
          </a:p>
          <a:p>
            <a:pPr lvl="0">
              <a:spcAft>
                <a:spcPts val="0"/>
              </a:spcAft>
            </a:pPr>
            <a:r>
              <a:rPr lang="en-US" altLang="zh-CN" sz="1600" dirty="0">
                <a:ea typeface="宋体" panose="02010600030101010101" pitchFamily="2" charset="-122"/>
              </a:rPr>
              <a:t> We are the Amazon food review analysis team and we are skilled at transferring pieces of data to strategic business implications. </a:t>
            </a:r>
          </a:p>
          <a:p>
            <a:pPr lvl="0">
              <a:spcAft>
                <a:spcPts val="0"/>
              </a:spcAft>
            </a:pPr>
            <a:r>
              <a:rPr lang="en-US" altLang="zh-CN" sz="1600" dirty="0">
                <a:ea typeface="宋体" panose="02010600030101010101" pitchFamily="2" charset="-122"/>
              </a:rPr>
              <a:t>  </a:t>
            </a:r>
            <a:endParaRPr lang="zh-CN" altLang="en-US" sz="1600" dirty="0"/>
          </a:p>
        </p:txBody>
      </p:sp>
      <p:grpSp>
        <p:nvGrpSpPr>
          <p:cNvPr id="23" name="组合 11">
            <a:extLst>
              <a:ext uri="{FF2B5EF4-FFF2-40B4-BE49-F238E27FC236}">
                <a16:creationId xmlns:a16="http://schemas.microsoft.com/office/drawing/2014/main" id="{3C243556-A144-4755-B34E-D469C6180F18}"/>
              </a:ext>
            </a:extLst>
          </p:cNvPr>
          <p:cNvGrpSpPr>
            <a:grpSpLocks noChangeAspect="1"/>
          </p:cNvGrpSpPr>
          <p:nvPr/>
        </p:nvGrpSpPr>
        <p:grpSpPr>
          <a:xfrm>
            <a:off x="490232" y="2893576"/>
            <a:ext cx="289669" cy="324000"/>
            <a:chOff x="5057776" y="4846638"/>
            <a:chExt cx="214313" cy="239713"/>
          </a:xfrm>
          <a:solidFill>
            <a:srgbClr val="FFC000"/>
          </a:solidFill>
        </p:grpSpPr>
        <p:sp>
          <p:nvSpPr>
            <p:cNvPr id="24" name="Freeform 162">
              <a:extLst>
                <a:ext uri="{FF2B5EF4-FFF2-40B4-BE49-F238E27FC236}">
                  <a16:creationId xmlns:a16="http://schemas.microsoft.com/office/drawing/2014/main" id="{180692AC-D0DA-4903-A6C4-CE3DE24CEABC}"/>
                </a:ext>
              </a:extLst>
            </p:cNvPr>
            <p:cNvSpPr>
              <a:spLocks/>
            </p:cNvSpPr>
            <p:nvPr/>
          </p:nvSpPr>
          <p:spPr bwMode="auto">
            <a:xfrm>
              <a:off x="5057776" y="4846638"/>
              <a:ext cx="187325" cy="239713"/>
            </a:xfrm>
            <a:custGeom>
              <a:avLst/>
              <a:gdLst>
                <a:gd name="T0" fmla="*/ 42 w 50"/>
                <a:gd name="T1" fmla="*/ 45 h 64"/>
                <a:gd name="T2" fmla="*/ 33 w 50"/>
                <a:gd name="T3" fmla="*/ 38 h 64"/>
                <a:gd name="T4" fmla="*/ 33 w 50"/>
                <a:gd name="T5" fmla="*/ 34 h 64"/>
                <a:gd name="T6" fmla="*/ 36 w 50"/>
                <a:gd name="T7" fmla="*/ 27 h 64"/>
                <a:gd name="T8" fmla="*/ 37 w 50"/>
                <a:gd name="T9" fmla="*/ 26 h 64"/>
                <a:gd name="T10" fmla="*/ 39 w 50"/>
                <a:gd name="T11" fmla="*/ 22 h 64"/>
                <a:gd name="T12" fmla="*/ 37 w 50"/>
                <a:gd name="T13" fmla="*/ 21 h 64"/>
                <a:gd name="T14" fmla="*/ 37 w 50"/>
                <a:gd name="T15" fmla="*/ 9 h 64"/>
                <a:gd name="T16" fmla="*/ 25 w 50"/>
                <a:gd name="T17" fmla="*/ 0 h 64"/>
                <a:gd name="T18" fmla="*/ 13 w 50"/>
                <a:gd name="T19" fmla="*/ 9 h 64"/>
                <a:gd name="T20" fmla="*/ 13 w 50"/>
                <a:gd name="T21" fmla="*/ 21 h 64"/>
                <a:gd name="T22" fmla="*/ 11 w 50"/>
                <a:gd name="T23" fmla="*/ 22 h 64"/>
                <a:gd name="T24" fmla="*/ 13 w 50"/>
                <a:gd name="T25" fmla="*/ 26 h 64"/>
                <a:gd name="T26" fmla="*/ 14 w 50"/>
                <a:gd name="T27" fmla="*/ 27 h 64"/>
                <a:gd name="T28" fmla="*/ 17 w 50"/>
                <a:gd name="T29" fmla="*/ 34 h 64"/>
                <a:gd name="T30" fmla="*/ 17 w 50"/>
                <a:gd name="T31" fmla="*/ 38 h 64"/>
                <a:gd name="T32" fmla="*/ 8 w 50"/>
                <a:gd name="T33" fmla="*/ 45 h 64"/>
                <a:gd name="T34" fmla="*/ 1 w 50"/>
                <a:gd name="T35" fmla="*/ 58 h 64"/>
                <a:gd name="T36" fmla="*/ 25 w 50"/>
                <a:gd name="T37" fmla="*/ 64 h 64"/>
                <a:gd name="T38" fmla="*/ 49 w 50"/>
                <a:gd name="T39" fmla="*/ 58 h 64"/>
                <a:gd name="T40" fmla="*/ 42 w 50"/>
                <a:gd name="T41"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64">
                  <a:moveTo>
                    <a:pt x="42" y="45"/>
                  </a:moveTo>
                  <a:cubicBezTo>
                    <a:pt x="38" y="44"/>
                    <a:pt x="33" y="40"/>
                    <a:pt x="33" y="38"/>
                  </a:cubicBezTo>
                  <a:cubicBezTo>
                    <a:pt x="33" y="34"/>
                    <a:pt x="33" y="34"/>
                    <a:pt x="33" y="34"/>
                  </a:cubicBezTo>
                  <a:cubicBezTo>
                    <a:pt x="33" y="32"/>
                    <a:pt x="35" y="29"/>
                    <a:pt x="36" y="27"/>
                  </a:cubicBezTo>
                  <a:cubicBezTo>
                    <a:pt x="36" y="27"/>
                    <a:pt x="37" y="27"/>
                    <a:pt x="37" y="26"/>
                  </a:cubicBezTo>
                  <a:cubicBezTo>
                    <a:pt x="38" y="25"/>
                    <a:pt x="38" y="23"/>
                    <a:pt x="39" y="22"/>
                  </a:cubicBezTo>
                  <a:cubicBezTo>
                    <a:pt x="39" y="21"/>
                    <a:pt x="37" y="21"/>
                    <a:pt x="37" y="21"/>
                  </a:cubicBezTo>
                  <a:cubicBezTo>
                    <a:pt x="37" y="21"/>
                    <a:pt x="39" y="14"/>
                    <a:pt x="37" y="9"/>
                  </a:cubicBezTo>
                  <a:cubicBezTo>
                    <a:pt x="36" y="3"/>
                    <a:pt x="28" y="0"/>
                    <a:pt x="25" y="0"/>
                  </a:cubicBezTo>
                  <a:cubicBezTo>
                    <a:pt x="22" y="0"/>
                    <a:pt x="14" y="3"/>
                    <a:pt x="13" y="9"/>
                  </a:cubicBezTo>
                  <a:cubicBezTo>
                    <a:pt x="11" y="14"/>
                    <a:pt x="13" y="21"/>
                    <a:pt x="13" y="21"/>
                  </a:cubicBezTo>
                  <a:cubicBezTo>
                    <a:pt x="13" y="21"/>
                    <a:pt x="11" y="21"/>
                    <a:pt x="11" y="22"/>
                  </a:cubicBezTo>
                  <a:cubicBezTo>
                    <a:pt x="12" y="23"/>
                    <a:pt x="12" y="25"/>
                    <a:pt x="13" y="26"/>
                  </a:cubicBezTo>
                  <a:cubicBezTo>
                    <a:pt x="14" y="27"/>
                    <a:pt x="14" y="27"/>
                    <a:pt x="14" y="27"/>
                  </a:cubicBezTo>
                  <a:cubicBezTo>
                    <a:pt x="15" y="29"/>
                    <a:pt x="17" y="32"/>
                    <a:pt x="17" y="34"/>
                  </a:cubicBezTo>
                  <a:cubicBezTo>
                    <a:pt x="17" y="38"/>
                    <a:pt x="17" y="38"/>
                    <a:pt x="17" y="38"/>
                  </a:cubicBezTo>
                  <a:cubicBezTo>
                    <a:pt x="17" y="40"/>
                    <a:pt x="12" y="44"/>
                    <a:pt x="8" y="45"/>
                  </a:cubicBezTo>
                  <a:cubicBezTo>
                    <a:pt x="2" y="45"/>
                    <a:pt x="0" y="49"/>
                    <a:pt x="1" y="58"/>
                  </a:cubicBezTo>
                  <a:cubicBezTo>
                    <a:pt x="2" y="62"/>
                    <a:pt x="13" y="64"/>
                    <a:pt x="25" y="64"/>
                  </a:cubicBezTo>
                  <a:cubicBezTo>
                    <a:pt x="36" y="64"/>
                    <a:pt x="48" y="62"/>
                    <a:pt x="49" y="58"/>
                  </a:cubicBezTo>
                  <a:cubicBezTo>
                    <a:pt x="50" y="49"/>
                    <a:pt x="48" y="45"/>
                    <a:pt x="42"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25" name="Rectangle 163">
              <a:extLst>
                <a:ext uri="{FF2B5EF4-FFF2-40B4-BE49-F238E27FC236}">
                  <a16:creationId xmlns:a16="http://schemas.microsoft.com/office/drawing/2014/main" id="{CDEE7D0F-71C4-40BE-8942-7D5CD8003D24}"/>
                </a:ext>
              </a:extLst>
            </p:cNvPr>
            <p:cNvSpPr>
              <a:spLocks noChangeArrowheads="1"/>
            </p:cNvSpPr>
            <p:nvPr/>
          </p:nvSpPr>
          <p:spPr bwMode="auto">
            <a:xfrm>
              <a:off x="5226051" y="4891088"/>
              <a:ext cx="460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spTree>
    <p:extLst>
      <p:ext uri="{BB962C8B-B14F-4D97-AF65-F5344CB8AC3E}">
        <p14:creationId xmlns:p14="http://schemas.microsoft.com/office/powerpoint/2010/main" val="2151136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en-US" altLang="zh-CN" dirty="0"/>
              <a:t>Descriptive Analysis</a:t>
            </a:r>
            <a:endParaRPr lang="zh-CN" altLang="en-US" dirty="0"/>
          </a:p>
        </p:txBody>
      </p:sp>
      <p:sp>
        <p:nvSpPr>
          <p:cNvPr id="5" name="文本占位符 4"/>
          <p:cNvSpPr>
            <a:spLocks noGrp="1"/>
          </p:cNvSpPr>
          <p:nvPr>
            <p:ph type="body" sz="quarter" idx="13"/>
          </p:nvPr>
        </p:nvSpPr>
        <p:spPr/>
        <p:txBody>
          <a:bodyPr/>
          <a:lstStyle/>
          <a:p>
            <a:r>
              <a:rPr lang="en-US" altLang="zh-CN" dirty="0">
                <a:latin typeface="Adobe Gothic Std B" panose="020B0800000000000000" pitchFamily="34" charset="-128"/>
                <a:ea typeface="Adobe Gothic Std B" panose="020B0800000000000000" pitchFamily="34" charset="-128"/>
              </a:rPr>
              <a:t>2</a:t>
            </a:r>
            <a:endParaRPr lang="zh-CN" altLang="en-US" dirty="0">
              <a:latin typeface="Adobe Gothic Std B" panose="020B0800000000000000" pitchFamily="34" charset="-128"/>
            </a:endParaRPr>
          </a:p>
        </p:txBody>
      </p:sp>
    </p:spTree>
    <p:extLst>
      <p:ext uri="{BB962C8B-B14F-4D97-AF65-F5344CB8AC3E}">
        <p14:creationId xmlns:p14="http://schemas.microsoft.com/office/powerpoint/2010/main" val="1478908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09482" y="258085"/>
            <a:ext cx="10515600" cy="722393"/>
          </a:xfrm>
        </p:spPr>
        <p:txBody>
          <a:bodyPr/>
          <a:lstStyle/>
          <a:p>
            <a:r>
              <a:rPr lang="en-US" altLang="zh-CN" dirty="0"/>
              <a:t>Data Summary</a:t>
            </a:r>
            <a:endParaRPr lang="zh-CN" altLang="en-US" dirty="0"/>
          </a:p>
        </p:txBody>
      </p:sp>
      <p:sp>
        <p:nvSpPr>
          <p:cNvPr id="6" name="矩形 5"/>
          <p:cNvSpPr/>
          <p:nvPr/>
        </p:nvSpPr>
        <p:spPr>
          <a:xfrm>
            <a:off x="1311578" y="2430358"/>
            <a:ext cx="3906381" cy="707886"/>
          </a:xfrm>
          <a:prstGeom prst="rect">
            <a:avLst/>
          </a:prstGeom>
        </p:spPr>
        <p:txBody>
          <a:bodyPr wrap="square">
            <a:spAutoFit/>
          </a:bodyPr>
          <a:lstStyle/>
          <a:p>
            <a:r>
              <a:rPr lang="en-US" altLang="zh-CN" sz="2000" b="1" dirty="0">
                <a:solidFill>
                  <a:schemeClr val="bg1"/>
                </a:solidFill>
                <a:latin typeface="Adobe Gothic Std B" panose="020B0800000000000000" pitchFamily="34" charset="-128"/>
                <a:ea typeface="Adobe Gothic Std B" panose="020B0800000000000000" pitchFamily="34" charset="-128"/>
              </a:rPr>
              <a:t>CRAS ULTRICIES LIGULA SED MAGNA DICTUM PORTA.</a:t>
            </a:r>
            <a:endParaRPr lang="zh-CN" altLang="en-US" sz="2000" b="1" dirty="0">
              <a:solidFill>
                <a:schemeClr val="bg1"/>
              </a:solidFill>
              <a:latin typeface="Adobe Gothic Std B" panose="020B0800000000000000" pitchFamily="34" charset="-128"/>
              <a:ea typeface="MS UI Gothic" panose="020B0600070205080204" pitchFamily="34" charset="-128"/>
            </a:endParaRPr>
          </a:p>
        </p:txBody>
      </p:sp>
      <p:pic>
        <p:nvPicPr>
          <p:cNvPr id="3074" name="Picture 2" descr="https://nycdatascience.com/blog/wp-content/uploads/2016/04/AmazonReview.png">
            <a:extLst>
              <a:ext uri="{FF2B5EF4-FFF2-40B4-BE49-F238E27FC236}">
                <a16:creationId xmlns:a16="http://schemas.microsoft.com/office/drawing/2014/main" id="{C4952C70-4B14-4925-8971-A66C44EBD5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955" y="3351723"/>
            <a:ext cx="4067942" cy="20235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F502D82-F5F6-4E1A-B3FB-D09762EF25A8}"/>
              </a:ext>
            </a:extLst>
          </p:cNvPr>
          <p:cNvSpPr/>
          <p:nvPr/>
        </p:nvSpPr>
        <p:spPr>
          <a:xfrm>
            <a:off x="868766" y="2192540"/>
            <a:ext cx="3182319" cy="553998"/>
          </a:xfrm>
          <a:prstGeom prst="rect">
            <a:avLst/>
          </a:prstGeom>
        </p:spPr>
        <p:txBody>
          <a:bodyPr wrap="square">
            <a:spAutoFit/>
          </a:bodyPr>
          <a:lstStyle/>
          <a:p>
            <a:r>
              <a:rPr lang="en-US" altLang="zh-CN" sz="3000" b="1" dirty="0">
                <a:solidFill>
                  <a:srgbClr val="FFC000"/>
                </a:solidFill>
                <a:highlight>
                  <a:srgbClr val="FFFFFF"/>
                </a:highlight>
                <a:ea typeface="Arial" panose="020B0604020202020204" pitchFamily="34" charset="0"/>
              </a:rPr>
              <a:t> </a:t>
            </a:r>
            <a:r>
              <a:rPr lang="zh-CN" altLang="zh-CN" sz="3000" b="1" dirty="0">
                <a:solidFill>
                  <a:srgbClr val="FFC000"/>
                </a:solidFill>
                <a:highlight>
                  <a:srgbClr val="FFFFFF"/>
                </a:highlight>
                <a:ea typeface="Arial" panose="020B0604020202020204" pitchFamily="34" charset="0"/>
              </a:rPr>
              <a:t>568455 </a:t>
            </a:r>
            <a:r>
              <a:rPr lang="zh-CN" altLang="zh-CN" sz="2000" b="1" dirty="0">
                <a:highlight>
                  <a:srgbClr val="FFFFFF"/>
                </a:highlight>
                <a:latin typeface="+mj-lt"/>
                <a:ea typeface="Arial" panose="020B0604020202020204" pitchFamily="34" charset="0"/>
              </a:rPr>
              <a:t>text reviews </a:t>
            </a:r>
            <a:endParaRPr lang="zh-CN" altLang="en-US" sz="2000" b="1" dirty="0">
              <a:latin typeface="+mj-lt"/>
            </a:endParaRPr>
          </a:p>
        </p:txBody>
      </p:sp>
      <p:cxnSp>
        <p:nvCxnSpPr>
          <p:cNvPr id="16" name="直接连接符 15">
            <a:extLst>
              <a:ext uri="{FF2B5EF4-FFF2-40B4-BE49-F238E27FC236}">
                <a16:creationId xmlns:a16="http://schemas.microsoft.com/office/drawing/2014/main" id="{4E5814CD-C7F1-4025-87F3-F21C83637876}"/>
              </a:ext>
            </a:extLst>
          </p:cNvPr>
          <p:cNvCxnSpPr>
            <a:cxnSpLocks/>
          </p:cNvCxnSpPr>
          <p:nvPr/>
        </p:nvCxnSpPr>
        <p:spPr>
          <a:xfrm>
            <a:off x="4608111" y="1417305"/>
            <a:ext cx="0" cy="4982106"/>
          </a:xfrm>
          <a:prstGeom prst="line">
            <a:avLst/>
          </a:prstGeom>
          <a:ln/>
        </p:spPr>
        <p:style>
          <a:lnRef idx="1">
            <a:schemeClr val="accent4"/>
          </a:lnRef>
          <a:fillRef idx="0">
            <a:schemeClr val="accent4"/>
          </a:fillRef>
          <a:effectRef idx="0">
            <a:schemeClr val="accent4"/>
          </a:effectRef>
          <a:fontRef idx="minor">
            <a:schemeClr val="tx1"/>
          </a:fontRef>
        </p:style>
      </p:cxnSp>
      <p:grpSp>
        <p:nvGrpSpPr>
          <p:cNvPr id="2" name="Group 1">
            <a:extLst>
              <a:ext uri="{FF2B5EF4-FFF2-40B4-BE49-F238E27FC236}">
                <a16:creationId xmlns:a16="http://schemas.microsoft.com/office/drawing/2014/main" id="{03796686-E79E-45E7-99B9-D674F43D6B8C}"/>
              </a:ext>
            </a:extLst>
          </p:cNvPr>
          <p:cNvGrpSpPr/>
          <p:nvPr/>
        </p:nvGrpSpPr>
        <p:grpSpPr>
          <a:xfrm>
            <a:off x="8361640" y="1660904"/>
            <a:ext cx="3212229" cy="1255177"/>
            <a:chOff x="453156" y="5218256"/>
            <a:chExt cx="4820785" cy="1255177"/>
          </a:xfrm>
        </p:grpSpPr>
        <p:sp>
          <p:nvSpPr>
            <p:cNvPr id="13" name="矩形 13">
              <a:extLst>
                <a:ext uri="{FF2B5EF4-FFF2-40B4-BE49-F238E27FC236}">
                  <a16:creationId xmlns:a16="http://schemas.microsoft.com/office/drawing/2014/main" id="{A7545F43-5205-4BDD-A8B7-32ACA7273435}"/>
                </a:ext>
              </a:extLst>
            </p:cNvPr>
            <p:cNvSpPr/>
            <p:nvPr/>
          </p:nvSpPr>
          <p:spPr>
            <a:xfrm>
              <a:off x="453156" y="5519326"/>
              <a:ext cx="4780881" cy="954107"/>
            </a:xfrm>
            <a:prstGeom prst="rect">
              <a:avLst/>
            </a:prstGeom>
          </p:spPr>
          <p:txBody>
            <a:bodyPr wrap="square">
              <a:spAutoFit/>
            </a:bodyPr>
            <a:lstStyle/>
            <a:p>
              <a:r>
                <a:rPr lang="en-US" altLang="zh-CN" sz="1400" dirty="0"/>
                <a:t>We see that 5-star reviews constitute a large proportion (64%) of all reviews. The next most prevalent rating is 4-stars(14%), followed by 1-star (9%), 3-star (8%), and finally 2-star reviews (5%).</a:t>
              </a:r>
              <a:endParaRPr lang="zh-CN" altLang="en-US" sz="1400" dirty="0"/>
            </a:p>
          </p:txBody>
        </p:sp>
        <p:sp>
          <p:nvSpPr>
            <p:cNvPr id="11" name="Rectangle 10">
              <a:extLst>
                <a:ext uri="{FF2B5EF4-FFF2-40B4-BE49-F238E27FC236}">
                  <a16:creationId xmlns:a16="http://schemas.microsoft.com/office/drawing/2014/main" id="{1AA937ED-6D0C-400A-8340-4E8105367FE6}"/>
                </a:ext>
              </a:extLst>
            </p:cNvPr>
            <p:cNvSpPr/>
            <p:nvPr/>
          </p:nvSpPr>
          <p:spPr>
            <a:xfrm>
              <a:off x="453156" y="5218256"/>
              <a:ext cx="4820785" cy="338554"/>
            </a:xfrm>
            <a:prstGeom prst="rect">
              <a:avLst/>
            </a:prstGeom>
          </p:spPr>
          <p:txBody>
            <a:bodyPr wrap="none">
              <a:spAutoFit/>
            </a:bodyPr>
            <a:lstStyle/>
            <a:p>
              <a:r>
                <a:rPr lang="en-US" altLang="zh-CN" sz="1600" b="1" dirty="0">
                  <a:solidFill>
                    <a:srgbClr val="2D3B55"/>
                  </a:solidFill>
                  <a:latin typeface="Lato"/>
                </a:rPr>
                <a:t>Distribution of ratings</a:t>
              </a:r>
              <a:endParaRPr lang="en-US" altLang="zh-CN" sz="1600" b="1" i="0" dirty="0">
                <a:solidFill>
                  <a:srgbClr val="2D3B55"/>
                </a:solidFill>
                <a:effectLst/>
                <a:latin typeface="Lato"/>
              </a:endParaRPr>
            </a:p>
          </p:txBody>
        </p:sp>
      </p:grpSp>
      <p:sp>
        <p:nvSpPr>
          <p:cNvPr id="29" name="矩形 44">
            <a:extLst>
              <a:ext uri="{FF2B5EF4-FFF2-40B4-BE49-F238E27FC236}">
                <a16:creationId xmlns:a16="http://schemas.microsoft.com/office/drawing/2014/main" id="{DAFCD398-60CF-438E-9C45-19A4CB092B5C}"/>
              </a:ext>
            </a:extLst>
          </p:cNvPr>
          <p:cNvSpPr/>
          <p:nvPr/>
        </p:nvSpPr>
        <p:spPr>
          <a:xfrm>
            <a:off x="568205" y="868589"/>
            <a:ext cx="6096000" cy="400110"/>
          </a:xfrm>
          <a:prstGeom prst="rect">
            <a:avLst/>
          </a:prstGeom>
        </p:spPr>
        <p:txBody>
          <a:bodyPr>
            <a:spAutoFit/>
          </a:bodyPr>
          <a:lstStyle/>
          <a:p>
            <a:r>
              <a:rPr lang="en-US" altLang="zh-CN" sz="2000" dirty="0"/>
              <a:t>An </a:t>
            </a:r>
            <a:r>
              <a:rPr lang="en-US" altLang="zh-CN" sz="2000" dirty="0">
                <a:solidFill>
                  <a:srgbClr val="FFC000"/>
                </a:solidFill>
              </a:rPr>
              <a:t>explanation</a:t>
            </a:r>
            <a:r>
              <a:rPr lang="en-US" altLang="zh-CN" sz="2000" dirty="0"/>
              <a:t> of our data</a:t>
            </a:r>
            <a:endParaRPr lang="zh-CN" altLang="en-US" sz="2000" dirty="0"/>
          </a:p>
        </p:txBody>
      </p:sp>
      <p:graphicFrame>
        <p:nvGraphicFramePr>
          <p:cNvPr id="14" name="Chart 13">
            <a:extLst>
              <a:ext uri="{FF2B5EF4-FFF2-40B4-BE49-F238E27FC236}">
                <a16:creationId xmlns:a16="http://schemas.microsoft.com/office/drawing/2014/main" id="{98AAF5D6-F247-432D-92FF-6D86F1A278AA}"/>
              </a:ext>
            </a:extLst>
          </p:cNvPr>
          <p:cNvGraphicFramePr>
            <a:graphicFrameLocks/>
          </p:cNvGraphicFramePr>
          <p:nvPr>
            <p:extLst>
              <p:ext uri="{D42A27DB-BD31-4B8C-83A1-F6EECF244321}">
                <p14:modId xmlns:p14="http://schemas.microsoft.com/office/powerpoint/2010/main" val="1990631390"/>
              </p:ext>
            </p:extLst>
          </p:nvPr>
        </p:nvGraphicFramePr>
        <p:xfrm>
          <a:off x="4949237" y="1128026"/>
          <a:ext cx="3212229" cy="2168118"/>
        </p:xfrm>
        <a:graphic>
          <a:graphicData uri="http://schemas.openxmlformats.org/drawingml/2006/chart">
            <c:chart xmlns:c="http://schemas.openxmlformats.org/drawingml/2006/chart" xmlns:r="http://schemas.openxmlformats.org/officeDocument/2006/relationships" r:id="rId3"/>
          </a:graphicData>
        </a:graphic>
      </p:graphicFrame>
      <p:sp>
        <p:nvSpPr>
          <p:cNvPr id="23" name="Rectangle 22">
            <a:extLst>
              <a:ext uri="{FF2B5EF4-FFF2-40B4-BE49-F238E27FC236}">
                <a16:creationId xmlns:a16="http://schemas.microsoft.com/office/drawing/2014/main" id="{4A2FA6E9-3014-4E77-B594-90B0F7FAA039}"/>
              </a:ext>
            </a:extLst>
          </p:cNvPr>
          <p:cNvSpPr/>
          <p:nvPr/>
        </p:nvSpPr>
        <p:spPr>
          <a:xfrm>
            <a:off x="8361641" y="4066902"/>
            <a:ext cx="3511026" cy="338554"/>
          </a:xfrm>
          <a:prstGeom prst="rect">
            <a:avLst/>
          </a:prstGeom>
        </p:spPr>
        <p:txBody>
          <a:bodyPr wrap="none">
            <a:spAutoFit/>
          </a:bodyPr>
          <a:lstStyle/>
          <a:p>
            <a:r>
              <a:rPr lang="en-US" altLang="zh-CN" sz="1600" b="1" dirty="0">
                <a:solidFill>
                  <a:srgbClr val="2D3B55"/>
                </a:solidFill>
                <a:latin typeface="Lato"/>
              </a:rPr>
              <a:t>How do ratings affect helpfulness?</a:t>
            </a:r>
            <a:endParaRPr lang="en-US" altLang="zh-CN" sz="1600" b="1" i="0" dirty="0">
              <a:solidFill>
                <a:srgbClr val="2D3B55"/>
              </a:solidFill>
              <a:effectLst/>
              <a:latin typeface="Lato"/>
            </a:endParaRPr>
          </a:p>
        </p:txBody>
      </p:sp>
      <p:sp>
        <p:nvSpPr>
          <p:cNvPr id="26" name="TextBox 25">
            <a:extLst>
              <a:ext uri="{FF2B5EF4-FFF2-40B4-BE49-F238E27FC236}">
                <a16:creationId xmlns:a16="http://schemas.microsoft.com/office/drawing/2014/main" id="{2806AC03-31C6-4D76-89E7-0A2AD985AE7D}"/>
              </a:ext>
            </a:extLst>
          </p:cNvPr>
          <p:cNvSpPr txBox="1"/>
          <p:nvPr/>
        </p:nvSpPr>
        <p:spPr>
          <a:xfrm>
            <a:off x="7423793" y="1363421"/>
            <a:ext cx="558507" cy="1850144"/>
          </a:xfrm>
          <a:prstGeom prst="rect">
            <a:avLst/>
          </a:prstGeom>
          <a:noFill/>
          <a:ln w="28575">
            <a:solidFill>
              <a:srgbClr val="FF0000"/>
            </a:solidFill>
            <a:prstDash val="sysDot"/>
          </a:ln>
        </p:spPr>
        <p:txBody>
          <a:bodyPr wrap="square" rtlCol="0">
            <a:spAutoFit/>
          </a:bodyPr>
          <a:lstStyle/>
          <a:p>
            <a:endParaRPr lang="zh-CN" altLang="en-US" dirty="0"/>
          </a:p>
        </p:txBody>
      </p:sp>
      <p:graphicFrame>
        <p:nvGraphicFramePr>
          <p:cNvPr id="27" name="Chart 26">
            <a:extLst>
              <a:ext uri="{FF2B5EF4-FFF2-40B4-BE49-F238E27FC236}">
                <a16:creationId xmlns:a16="http://schemas.microsoft.com/office/drawing/2014/main" id="{0F5ECDA9-0887-46C8-9E1D-9C54279113C7}"/>
              </a:ext>
            </a:extLst>
          </p:cNvPr>
          <p:cNvGraphicFramePr>
            <a:graphicFrameLocks/>
          </p:cNvGraphicFramePr>
          <p:nvPr>
            <p:extLst>
              <p:ext uri="{D42A27DB-BD31-4B8C-83A1-F6EECF244321}">
                <p14:modId xmlns:p14="http://schemas.microsoft.com/office/powerpoint/2010/main" val="236841337"/>
              </p:ext>
            </p:extLst>
          </p:nvPr>
        </p:nvGraphicFramePr>
        <p:xfrm>
          <a:off x="4856397" y="3766120"/>
          <a:ext cx="3615615" cy="2321215"/>
        </p:xfrm>
        <a:graphic>
          <a:graphicData uri="http://schemas.openxmlformats.org/drawingml/2006/chart">
            <c:chart xmlns:c="http://schemas.openxmlformats.org/drawingml/2006/chart" xmlns:r="http://schemas.openxmlformats.org/officeDocument/2006/relationships" r:id="rId4"/>
          </a:graphicData>
        </a:graphic>
      </p:graphicFrame>
      <p:sp>
        <p:nvSpPr>
          <p:cNvPr id="22" name="Rectangle 21">
            <a:extLst>
              <a:ext uri="{FF2B5EF4-FFF2-40B4-BE49-F238E27FC236}">
                <a16:creationId xmlns:a16="http://schemas.microsoft.com/office/drawing/2014/main" id="{8D62008E-EF39-47CF-8696-6FE7191257BF}"/>
              </a:ext>
            </a:extLst>
          </p:cNvPr>
          <p:cNvSpPr/>
          <p:nvPr/>
        </p:nvSpPr>
        <p:spPr>
          <a:xfrm>
            <a:off x="8361640" y="4576443"/>
            <a:ext cx="3185641" cy="1384995"/>
          </a:xfrm>
          <a:prstGeom prst="rect">
            <a:avLst/>
          </a:prstGeom>
        </p:spPr>
        <p:txBody>
          <a:bodyPr wrap="square">
            <a:spAutoFit/>
          </a:bodyPr>
          <a:lstStyle/>
          <a:p>
            <a:r>
              <a:rPr lang="en-US" altLang="zh-CN" sz="1400" dirty="0">
                <a:solidFill>
                  <a:srgbClr val="020202"/>
                </a:solidFill>
                <a:latin typeface="+mj-lt"/>
              </a:rPr>
              <a:t>As the rating becomes more positive, the reviews become more. For 1-star reviews voted upon, 34% were voted helpful, while 27% were found not helpful. For 5-star reviews, 81% were found helpful and 7% not helpful.</a:t>
            </a:r>
            <a:endParaRPr lang="zh-CN" altLang="en-US" sz="1400" dirty="0">
              <a:latin typeface="+mj-lt"/>
            </a:endParaRPr>
          </a:p>
        </p:txBody>
      </p:sp>
    </p:spTree>
    <p:extLst>
      <p:ext uri="{BB962C8B-B14F-4D97-AF65-F5344CB8AC3E}">
        <p14:creationId xmlns:p14="http://schemas.microsoft.com/office/powerpoint/2010/main" val="82725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00993" y="292791"/>
            <a:ext cx="10515600" cy="722393"/>
          </a:xfrm>
        </p:spPr>
        <p:txBody>
          <a:bodyPr/>
          <a:lstStyle/>
          <a:p>
            <a:r>
              <a:rPr lang="en-US" altLang="zh-CN" dirty="0"/>
              <a:t>Exploration Data Analysis</a:t>
            </a:r>
            <a:endParaRPr lang="zh-CN" altLang="en-US" dirty="0"/>
          </a:p>
        </p:txBody>
      </p:sp>
      <p:sp>
        <p:nvSpPr>
          <p:cNvPr id="6" name="矩形 5"/>
          <p:cNvSpPr/>
          <p:nvPr/>
        </p:nvSpPr>
        <p:spPr>
          <a:xfrm>
            <a:off x="1311578" y="2430358"/>
            <a:ext cx="3906381" cy="707886"/>
          </a:xfrm>
          <a:prstGeom prst="rect">
            <a:avLst/>
          </a:prstGeom>
        </p:spPr>
        <p:txBody>
          <a:bodyPr wrap="square">
            <a:spAutoFit/>
          </a:bodyPr>
          <a:lstStyle/>
          <a:p>
            <a:r>
              <a:rPr lang="en-US" altLang="zh-CN" sz="2000" b="1" dirty="0">
                <a:solidFill>
                  <a:schemeClr val="bg1"/>
                </a:solidFill>
                <a:latin typeface="Adobe Gothic Std B" panose="020B0800000000000000" pitchFamily="34" charset="-128"/>
                <a:ea typeface="Adobe Gothic Std B" panose="020B0800000000000000" pitchFamily="34" charset="-128"/>
              </a:rPr>
              <a:t>CRAS ULTRICIES LIGULA SED MAGNA DICTUM PORTA.</a:t>
            </a:r>
            <a:endParaRPr lang="zh-CN" altLang="en-US" sz="2000" b="1" dirty="0">
              <a:solidFill>
                <a:schemeClr val="bg1"/>
              </a:solidFill>
              <a:latin typeface="Adobe Gothic Std B" panose="020B0800000000000000" pitchFamily="34" charset="-128"/>
              <a:ea typeface="MS UI Gothic" panose="020B0600070205080204" pitchFamily="34" charset="-128"/>
            </a:endParaRPr>
          </a:p>
        </p:txBody>
      </p:sp>
      <p:cxnSp>
        <p:nvCxnSpPr>
          <p:cNvPr id="16" name="直接连接符 15">
            <a:extLst>
              <a:ext uri="{FF2B5EF4-FFF2-40B4-BE49-F238E27FC236}">
                <a16:creationId xmlns:a16="http://schemas.microsoft.com/office/drawing/2014/main" id="{4E5814CD-C7F1-4025-87F3-F21C83637876}"/>
              </a:ext>
            </a:extLst>
          </p:cNvPr>
          <p:cNvCxnSpPr>
            <a:cxnSpLocks/>
          </p:cNvCxnSpPr>
          <p:nvPr/>
        </p:nvCxnSpPr>
        <p:spPr>
          <a:xfrm>
            <a:off x="4995555" y="1367785"/>
            <a:ext cx="0" cy="5217952"/>
          </a:xfrm>
          <a:prstGeom prst="line">
            <a:avLst/>
          </a:prstGeom>
          <a:ln/>
        </p:spPr>
        <p:style>
          <a:lnRef idx="1">
            <a:schemeClr val="accent4"/>
          </a:lnRef>
          <a:fillRef idx="0">
            <a:schemeClr val="accent4"/>
          </a:fillRef>
          <a:effectRef idx="0">
            <a:schemeClr val="accent4"/>
          </a:effectRef>
          <a:fontRef idx="minor">
            <a:schemeClr val="tx1"/>
          </a:fontRef>
        </p:style>
      </p:cxnSp>
      <p:sp>
        <p:nvSpPr>
          <p:cNvPr id="11" name="Rectangle 10">
            <a:extLst>
              <a:ext uri="{FF2B5EF4-FFF2-40B4-BE49-F238E27FC236}">
                <a16:creationId xmlns:a16="http://schemas.microsoft.com/office/drawing/2014/main" id="{1AA937ED-6D0C-400A-8340-4E8105367FE6}"/>
              </a:ext>
            </a:extLst>
          </p:cNvPr>
          <p:cNvSpPr/>
          <p:nvPr/>
        </p:nvSpPr>
        <p:spPr>
          <a:xfrm>
            <a:off x="568205" y="4647058"/>
            <a:ext cx="3070456" cy="369332"/>
          </a:xfrm>
          <a:prstGeom prst="rect">
            <a:avLst/>
          </a:prstGeom>
        </p:spPr>
        <p:txBody>
          <a:bodyPr wrap="none">
            <a:spAutoFit/>
          </a:bodyPr>
          <a:lstStyle/>
          <a:p>
            <a:r>
              <a:rPr lang="en-US" altLang="zh-CN" b="1" dirty="0">
                <a:solidFill>
                  <a:srgbClr val="2D3B55"/>
                </a:solidFill>
                <a:latin typeface="Lato"/>
              </a:rPr>
              <a:t>Distribution of helpfulness</a:t>
            </a:r>
            <a:endParaRPr lang="en-US" altLang="zh-CN" b="1" i="0" dirty="0">
              <a:solidFill>
                <a:srgbClr val="2D3B55"/>
              </a:solidFill>
              <a:effectLst/>
              <a:latin typeface="Lato"/>
            </a:endParaRPr>
          </a:p>
        </p:txBody>
      </p:sp>
      <p:sp>
        <p:nvSpPr>
          <p:cNvPr id="29" name="矩形 44">
            <a:extLst>
              <a:ext uri="{FF2B5EF4-FFF2-40B4-BE49-F238E27FC236}">
                <a16:creationId xmlns:a16="http://schemas.microsoft.com/office/drawing/2014/main" id="{DAFCD398-60CF-438E-9C45-19A4CB092B5C}"/>
              </a:ext>
            </a:extLst>
          </p:cNvPr>
          <p:cNvSpPr/>
          <p:nvPr/>
        </p:nvSpPr>
        <p:spPr>
          <a:xfrm>
            <a:off x="568205" y="868589"/>
            <a:ext cx="6096000" cy="400110"/>
          </a:xfrm>
          <a:prstGeom prst="rect">
            <a:avLst/>
          </a:prstGeom>
        </p:spPr>
        <p:txBody>
          <a:bodyPr>
            <a:spAutoFit/>
          </a:bodyPr>
          <a:lstStyle/>
          <a:p>
            <a:r>
              <a:rPr lang="en-US" altLang="zh-CN" sz="2000" dirty="0"/>
              <a:t>To learn what our data can </a:t>
            </a:r>
            <a:r>
              <a:rPr lang="en-US" altLang="zh-CN" sz="2000" dirty="0">
                <a:solidFill>
                  <a:srgbClr val="FFC000"/>
                </a:solidFill>
              </a:rPr>
              <a:t>tell</a:t>
            </a:r>
            <a:r>
              <a:rPr lang="en-US" altLang="zh-CN" sz="2000" dirty="0"/>
              <a:t> us</a:t>
            </a:r>
            <a:endParaRPr lang="zh-CN" altLang="en-US" sz="2000" dirty="0"/>
          </a:p>
        </p:txBody>
      </p:sp>
      <p:graphicFrame>
        <p:nvGraphicFramePr>
          <p:cNvPr id="12" name="Chart 11">
            <a:extLst>
              <a:ext uri="{FF2B5EF4-FFF2-40B4-BE49-F238E27FC236}">
                <a16:creationId xmlns:a16="http://schemas.microsoft.com/office/drawing/2014/main" id="{278714A8-066A-4146-9C2A-08B5DB3D781D}"/>
              </a:ext>
            </a:extLst>
          </p:cNvPr>
          <p:cNvGraphicFramePr>
            <a:graphicFrameLocks/>
          </p:cNvGraphicFramePr>
          <p:nvPr>
            <p:extLst>
              <p:ext uri="{D42A27DB-BD31-4B8C-83A1-F6EECF244321}">
                <p14:modId xmlns:p14="http://schemas.microsoft.com/office/powerpoint/2010/main" val="4145139390"/>
              </p:ext>
            </p:extLst>
          </p:nvPr>
        </p:nvGraphicFramePr>
        <p:xfrm>
          <a:off x="5471413" y="2290226"/>
          <a:ext cx="3406970" cy="21170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C1200156-D9FF-4DFD-B976-D4831C70A81B}"/>
              </a:ext>
            </a:extLst>
          </p:cNvPr>
          <p:cNvGraphicFramePr>
            <a:graphicFrameLocks/>
          </p:cNvGraphicFramePr>
          <p:nvPr>
            <p:extLst>
              <p:ext uri="{D42A27DB-BD31-4B8C-83A1-F6EECF244321}">
                <p14:modId xmlns:p14="http://schemas.microsoft.com/office/powerpoint/2010/main" val="3657768923"/>
              </p:ext>
            </p:extLst>
          </p:nvPr>
        </p:nvGraphicFramePr>
        <p:xfrm>
          <a:off x="5452506" y="4321309"/>
          <a:ext cx="3425879" cy="215080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D582578F-4E71-4BB8-A728-57C9964AE5D8}"/>
              </a:ext>
            </a:extLst>
          </p:cNvPr>
          <p:cNvSpPr/>
          <p:nvPr/>
        </p:nvSpPr>
        <p:spPr>
          <a:xfrm>
            <a:off x="5758793" y="1404579"/>
            <a:ext cx="5769722" cy="738664"/>
          </a:xfrm>
          <a:prstGeom prst="rect">
            <a:avLst/>
          </a:prstGeom>
        </p:spPr>
        <p:txBody>
          <a:bodyPr wrap="square">
            <a:spAutoFit/>
          </a:bodyPr>
          <a:lstStyle/>
          <a:p>
            <a:r>
              <a:rPr lang="en-US" altLang="zh-CN" sz="1400" dirty="0">
                <a:solidFill>
                  <a:srgbClr val="020202"/>
                </a:solidFill>
              </a:rPr>
              <a:t>Using User IDs, we can recognize repeat reviewers. Reviewers that have reviewed over 50 products account for over 5% of all reviews in the database. We call such reviewers </a:t>
            </a:r>
            <a:r>
              <a:rPr lang="en-US" altLang="zh-CN" sz="1400" dirty="0">
                <a:solidFill>
                  <a:srgbClr val="FFC000"/>
                </a:solidFill>
              </a:rPr>
              <a:t>frequent reviewers</a:t>
            </a:r>
            <a:r>
              <a:rPr lang="en-US" altLang="zh-CN" sz="1400" dirty="0">
                <a:solidFill>
                  <a:srgbClr val="020202"/>
                </a:solidFill>
              </a:rPr>
              <a:t>. </a:t>
            </a:r>
            <a:endParaRPr lang="zh-CN" altLang="en-US" sz="1400" dirty="0"/>
          </a:p>
        </p:txBody>
      </p:sp>
      <p:graphicFrame>
        <p:nvGraphicFramePr>
          <p:cNvPr id="17" name="Chart 16">
            <a:extLst>
              <a:ext uri="{FF2B5EF4-FFF2-40B4-BE49-F238E27FC236}">
                <a16:creationId xmlns:a16="http://schemas.microsoft.com/office/drawing/2014/main" id="{E374CE50-1B34-4BBE-9E6D-9315D662C5AB}"/>
              </a:ext>
            </a:extLst>
          </p:cNvPr>
          <p:cNvGraphicFramePr>
            <a:graphicFrameLocks/>
          </p:cNvGraphicFramePr>
          <p:nvPr>
            <p:extLst>
              <p:ext uri="{D42A27DB-BD31-4B8C-83A1-F6EECF244321}">
                <p14:modId xmlns:p14="http://schemas.microsoft.com/office/powerpoint/2010/main" val="2299026957"/>
              </p:ext>
            </p:extLst>
          </p:nvPr>
        </p:nvGraphicFramePr>
        <p:xfrm>
          <a:off x="479266" y="1954635"/>
          <a:ext cx="3922633" cy="2692423"/>
        </p:xfrm>
        <a:graphic>
          <a:graphicData uri="http://schemas.openxmlformats.org/drawingml/2006/chart">
            <c:chart xmlns:c="http://schemas.openxmlformats.org/drawingml/2006/chart" xmlns:r="http://schemas.openxmlformats.org/officeDocument/2006/relationships" r:id="rId4"/>
          </a:graphicData>
        </a:graphic>
      </p:graphicFrame>
      <p:sp>
        <p:nvSpPr>
          <p:cNvPr id="18" name="Rectangle 17">
            <a:extLst>
              <a:ext uri="{FF2B5EF4-FFF2-40B4-BE49-F238E27FC236}">
                <a16:creationId xmlns:a16="http://schemas.microsoft.com/office/drawing/2014/main" id="{151FF0EE-2629-4D2B-ABA7-DCCB7F25A41A}"/>
              </a:ext>
            </a:extLst>
          </p:cNvPr>
          <p:cNvSpPr/>
          <p:nvPr/>
        </p:nvSpPr>
        <p:spPr>
          <a:xfrm>
            <a:off x="568205" y="5056842"/>
            <a:ext cx="4148491" cy="1169551"/>
          </a:xfrm>
          <a:prstGeom prst="rect">
            <a:avLst/>
          </a:prstGeom>
        </p:spPr>
        <p:txBody>
          <a:bodyPr wrap="square">
            <a:spAutoFit/>
          </a:bodyPr>
          <a:lstStyle/>
          <a:p>
            <a:r>
              <a:rPr lang="en-US" altLang="zh-CN" sz="1400" dirty="0">
                <a:solidFill>
                  <a:srgbClr val="020202"/>
                </a:solidFill>
              </a:rPr>
              <a:t>Among all reviews, almost half (48%) are not voted on at all. Helpful reviews had more than 75% of voters who find the review helpful while unhelpful reviews had less than 25% of voters who found the review helpful</a:t>
            </a:r>
            <a:endParaRPr lang="zh-CN" altLang="en-US" sz="1400" dirty="0"/>
          </a:p>
        </p:txBody>
      </p:sp>
      <p:sp>
        <p:nvSpPr>
          <p:cNvPr id="19" name="TextBox 18">
            <a:extLst>
              <a:ext uri="{FF2B5EF4-FFF2-40B4-BE49-F238E27FC236}">
                <a16:creationId xmlns:a16="http://schemas.microsoft.com/office/drawing/2014/main" id="{F0AE50D9-7B39-48F9-82BE-4913070A0680}"/>
              </a:ext>
            </a:extLst>
          </p:cNvPr>
          <p:cNvSpPr txBox="1"/>
          <p:nvPr/>
        </p:nvSpPr>
        <p:spPr>
          <a:xfrm>
            <a:off x="3586651" y="2047883"/>
            <a:ext cx="741384" cy="2387045"/>
          </a:xfrm>
          <a:prstGeom prst="rect">
            <a:avLst/>
          </a:prstGeom>
          <a:noFill/>
          <a:ln w="28575">
            <a:solidFill>
              <a:srgbClr val="FF0000"/>
            </a:solidFill>
            <a:prstDash val="sysDot"/>
          </a:ln>
        </p:spPr>
        <p:txBody>
          <a:bodyPr wrap="square" rtlCol="0">
            <a:spAutoFit/>
          </a:bodyPr>
          <a:lstStyle/>
          <a:p>
            <a:endParaRPr lang="zh-CN" altLang="en-US" dirty="0"/>
          </a:p>
        </p:txBody>
      </p:sp>
      <p:sp>
        <p:nvSpPr>
          <p:cNvPr id="22" name="Freeform 199">
            <a:extLst>
              <a:ext uri="{FF2B5EF4-FFF2-40B4-BE49-F238E27FC236}">
                <a16:creationId xmlns:a16="http://schemas.microsoft.com/office/drawing/2014/main" id="{15D28972-BBA2-47BB-9E00-DCCCBB58BB7E}"/>
              </a:ext>
            </a:extLst>
          </p:cNvPr>
          <p:cNvSpPr>
            <a:spLocks noChangeAspect="1"/>
          </p:cNvSpPr>
          <p:nvPr/>
        </p:nvSpPr>
        <p:spPr bwMode="auto">
          <a:xfrm>
            <a:off x="5438212" y="1424268"/>
            <a:ext cx="267242" cy="324000"/>
          </a:xfrm>
          <a:custGeom>
            <a:avLst/>
            <a:gdLst>
              <a:gd name="T0" fmla="*/ 43 w 48"/>
              <a:gd name="T1" fmla="*/ 2 h 58"/>
              <a:gd name="T2" fmla="*/ 18 w 48"/>
              <a:gd name="T3" fmla="*/ 17 h 58"/>
              <a:gd name="T4" fmla="*/ 2 w 48"/>
              <a:gd name="T5" fmla="*/ 17 h 58"/>
              <a:gd name="T6" fmla="*/ 0 w 48"/>
              <a:gd name="T7" fmla="*/ 19 h 58"/>
              <a:gd name="T8" fmla="*/ 0 w 48"/>
              <a:gd name="T9" fmla="*/ 39 h 58"/>
              <a:gd name="T10" fmla="*/ 2 w 48"/>
              <a:gd name="T11" fmla="*/ 41 h 58"/>
              <a:gd name="T12" fmla="*/ 19 w 48"/>
              <a:gd name="T13" fmla="*/ 41 h 58"/>
              <a:gd name="T14" fmla="*/ 43 w 48"/>
              <a:gd name="T15" fmla="*/ 56 h 58"/>
              <a:gd name="T16" fmla="*/ 48 w 48"/>
              <a:gd name="T17" fmla="*/ 51 h 58"/>
              <a:gd name="T18" fmla="*/ 48 w 48"/>
              <a:gd name="T19" fmla="*/ 7 h 58"/>
              <a:gd name="T20" fmla="*/ 43 w 48"/>
              <a:gd name="T21"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58">
                <a:moveTo>
                  <a:pt x="43" y="2"/>
                </a:moveTo>
                <a:cubicBezTo>
                  <a:pt x="18" y="17"/>
                  <a:pt x="18" y="17"/>
                  <a:pt x="18" y="17"/>
                </a:cubicBezTo>
                <a:cubicBezTo>
                  <a:pt x="2" y="17"/>
                  <a:pt x="2" y="17"/>
                  <a:pt x="2" y="17"/>
                </a:cubicBezTo>
                <a:cubicBezTo>
                  <a:pt x="1" y="17"/>
                  <a:pt x="0" y="18"/>
                  <a:pt x="0" y="19"/>
                </a:cubicBezTo>
                <a:cubicBezTo>
                  <a:pt x="0" y="39"/>
                  <a:pt x="0" y="39"/>
                  <a:pt x="0" y="39"/>
                </a:cubicBezTo>
                <a:cubicBezTo>
                  <a:pt x="0" y="40"/>
                  <a:pt x="1" y="41"/>
                  <a:pt x="2" y="41"/>
                </a:cubicBezTo>
                <a:cubicBezTo>
                  <a:pt x="19" y="41"/>
                  <a:pt x="19" y="41"/>
                  <a:pt x="19" y="41"/>
                </a:cubicBezTo>
                <a:cubicBezTo>
                  <a:pt x="43" y="56"/>
                  <a:pt x="43" y="56"/>
                  <a:pt x="43" y="56"/>
                </a:cubicBezTo>
                <a:cubicBezTo>
                  <a:pt x="47" y="58"/>
                  <a:pt x="48" y="56"/>
                  <a:pt x="48" y="51"/>
                </a:cubicBezTo>
                <a:cubicBezTo>
                  <a:pt x="48" y="7"/>
                  <a:pt x="48" y="7"/>
                  <a:pt x="48" y="7"/>
                </a:cubicBezTo>
                <a:cubicBezTo>
                  <a:pt x="48" y="2"/>
                  <a:pt x="47" y="0"/>
                  <a:pt x="43" y="2"/>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zh-CN" altLang="en-US" sz="1600"/>
          </a:p>
        </p:txBody>
      </p:sp>
      <p:sp>
        <p:nvSpPr>
          <p:cNvPr id="23" name="TextBox 22">
            <a:extLst>
              <a:ext uri="{FF2B5EF4-FFF2-40B4-BE49-F238E27FC236}">
                <a16:creationId xmlns:a16="http://schemas.microsoft.com/office/drawing/2014/main" id="{70944581-FC69-46DD-A36F-8A68C62C723E}"/>
              </a:ext>
            </a:extLst>
          </p:cNvPr>
          <p:cNvSpPr txBox="1"/>
          <p:nvPr/>
        </p:nvSpPr>
        <p:spPr>
          <a:xfrm>
            <a:off x="8152051" y="2300209"/>
            <a:ext cx="491603" cy="2001274"/>
          </a:xfrm>
          <a:prstGeom prst="rect">
            <a:avLst/>
          </a:prstGeom>
          <a:noFill/>
          <a:ln w="28575">
            <a:solidFill>
              <a:srgbClr val="FF0000"/>
            </a:solidFill>
            <a:prstDash val="sysDot"/>
          </a:ln>
        </p:spPr>
        <p:txBody>
          <a:bodyPr wrap="square" rtlCol="0">
            <a:spAutoFit/>
          </a:bodyPr>
          <a:lstStyle/>
          <a:p>
            <a:endParaRPr lang="zh-CN" altLang="en-US" dirty="0"/>
          </a:p>
        </p:txBody>
      </p:sp>
      <p:sp>
        <p:nvSpPr>
          <p:cNvPr id="24" name="Rectangle 23">
            <a:extLst>
              <a:ext uri="{FF2B5EF4-FFF2-40B4-BE49-F238E27FC236}">
                <a16:creationId xmlns:a16="http://schemas.microsoft.com/office/drawing/2014/main" id="{04D02F4D-4E5E-438D-9AD9-F98A7F0B2E2B}"/>
              </a:ext>
            </a:extLst>
          </p:cNvPr>
          <p:cNvSpPr/>
          <p:nvPr/>
        </p:nvSpPr>
        <p:spPr>
          <a:xfrm>
            <a:off x="9131839" y="3429000"/>
            <a:ext cx="2415402" cy="2677656"/>
          </a:xfrm>
          <a:prstGeom prst="rect">
            <a:avLst/>
          </a:prstGeom>
        </p:spPr>
        <p:txBody>
          <a:bodyPr wrap="square">
            <a:spAutoFit/>
          </a:bodyPr>
          <a:lstStyle/>
          <a:p>
            <a:r>
              <a:rPr lang="en-US" altLang="zh-CN" sz="1400" dirty="0">
                <a:solidFill>
                  <a:srgbClr val="020202"/>
                </a:solidFill>
              </a:rPr>
              <a:t>The distribution of ratings among frequent reviewers is similar to that of all reviews. However, we can see that frequent reviewers give less 5-star reviews and less 1-star reviews. Frequent reviewers are more likely to have their review voted on and when voted on, more likely to be voted helpful, and less likely to be unhelpful.</a:t>
            </a:r>
            <a:endParaRPr lang="zh-CN" altLang="en-US" sz="1400" dirty="0"/>
          </a:p>
        </p:txBody>
      </p:sp>
      <p:sp>
        <p:nvSpPr>
          <p:cNvPr id="25" name="Rectangle 24">
            <a:extLst>
              <a:ext uri="{FF2B5EF4-FFF2-40B4-BE49-F238E27FC236}">
                <a16:creationId xmlns:a16="http://schemas.microsoft.com/office/drawing/2014/main" id="{91E61C7B-5894-4765-B742-85FADE52CD5D}"/>
              </a:ext>
            </a:extLst>
          </p:cNvPr>
          <p:cNvSpPr/>
          <p:nvPr/>
        </p:nvSpPr>
        <p:spPr>
          <a:xfrm>
            <a:off x="9113113" y="2737875"/>
            <a:ext cx="2584791" cy="584775"/>
          </a:xfrm>
          <a:prstGeom prst="rect">
            <a:avLst/>
          </a:prstGeom>
        </p:spPr>
        <p:txBody>
          <a:bodyPr wrap="square">
            <a:spAutoFit/>
          </a:bodyPr>
          <a:lstStyle/>
          <a:p>
            <a:r>
              <a:rPr lang="en-US" altLang="zh-CN" sz="1600" b="1" dirty="0">
                <a:solidFill>
                  <a:srgbClr val="2D3B55"/>
                </a:solidFill>
                <a:latin typeface="Lato"/>
              </a:rPr>
              <a:t>How does frequency affect distribution?</a:t>
            </a:r>
            <a:endParaRPr lang="en-US" altLang="zh-CN" sz="1600" b="1" i="0" dirty="0">
              <a:solidFill>
                <a:srgbClr val="2D3B55"/>
              </a:solidFill>
              <a:effectLst/>
              <a:latin typeface="Lato"/>
            </a:endParaRPr>
          </a:p>
        </p:txBody>
      </p:sp>
    </p:spTree>
    <p:extLst>
      <p:ext uri="{BB962C8B-B14F-4D97-AF65-F5344CB8AC3E}">
        <p14:creationId xmlns:p14="http://schemas.microsoft.com/office/powerpoint/2010/main" val="2331019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68205" y="267522"/>
            <a:ext cx="10515600" cy="722393"/>
          </a:xfrm>
        </p:spPr>
        <p:txBody>
          <a:bodyPr/>
          <a:lstStyle/>
          <a:p>
            <a:r>
              <a:rPr lang="en-US" altLang="zh-CN" dirty="0"/>
              <a:t>Exploration Data Analysis</a:t>
            </a:r>
            <a:endParaRPr lang="zh-CN" altLang="en-US" dirty="0"/>
          </a:p>
        </p:txBody>
      </p:sp>
      <p:sp>
        <p:nvSpPr>
          <p:cNvPr id="6" name="矩形 5"/>
          <p:cNvSpPr/>
          <p:nvPr/>
        </p:nvSpPr>
        <p:spPr>
          <a:xfrm>
            <a:off x="1311578" y="2430358"/>
            <a:ext cx="3906381" cy="707886"/>
          </a:xfrm>
          <a:prstGeom prst="rect">
            <a:avLst/>
          </a:prstGeom>
        </p:spPr>
        <p:txBody>
          <a:bodyPr wrap="square">
            <a:spAutoFit/>
          </a:bodyPr>
          <a:lstStyle/>
          <a:p>
            <a:r>
              <a:rPr lang="en-US" altLang="zh-CN" sz="2000" b="1" dirty="0">
                <a:solidFill>
                  <a:schemeClr val="bg1"/>
                </a:solidFill>
                <a:latin typeface="Adobe Gothic Std B" panose="020B0800000000000000" pitchFamily="34" charset="-128"/>
                <a:ea typeface="Adobe Gothic Std B" panose="020B0800000000000000" pitchFamily="34" charset="-128"/>
              </a:rPr>
              <a:t>CRAS ULTRICIES LIGULA SED MAGNA DICTUM PORTA.</a:t>
            </a:r>
            <a:endParaRPr lang="zh-CN" altLang="en-US" sz="2000" b="1" dirty="0">
              <a:solidFill>
                <a:schemeClr val="bg1"/>
              </a:solidFill>
              <a:latin typeface="Adobe Gothic Std B" panose="020B0800000000000000" pitchFamily="34" charset="-128"/>
              <a:ea typeface="MS UI Gothic" panose="020B0600070205080204" pitchFamily="34" charset="-128"/>
            </a:endParaRPr>
          </a:p>
        </p:txBody>
      </p:sp>
      <p:sp>
        <p:nvSpPr>
          <p:cNvPr id="29" name="矩形 44">
            <a:extLst>
              <a:ext uri="{FF2B5EF4-FFF2-40B4-BE49-F238E27FC236}">
                <a16:creationId xmlns:a16="http://schemas.microsoft.com/office/drawing/2014/main" id="{DAFCD398-60CF-438E-9C45-19A4CB092B5C}"/>
              </a:ext>
            </a:extLst>
          </p:cNvPr>
          <p:cNvSpPr/>
          <p:nvPr/>
        </p:nvSpPr>
        <p:spPr>
          <a:xfrm>
            <a:off x="568205" y="868589"/>
            <a:ext cx="6096000" cy="400110"/>
          </a:xfrm>
          <a:prstGeom prst="rect">
            <a:avLst/>
          </a:prstGeom>
        </p:spPr>
        <p:txBody>
          <a:bodyPr>
            <a:spAutoFit/>
          </a:bodyPr>
          <a:lstStyle/>
          <a:p>
            <a:r>
              <a:rPr lang="en-US" altLang="zh-CN" sz="2000" dirty="0"/>
              <a:t>To learn what our data can </a:t>
            </a:r>
            <a:r>
              <a:rPr lang="en-US" altLang="zh-CN" sz="2000" dirty="0">
                <a:solidFill>
                  <a:srgbClr val="FFC000"/>
                </a:solidFill>
              </a:rPr>
              <a:t>tell</a:t>
            </a:r>
            <a:r>
              <a:rPr lang="en-US" altLang="zh-CN" sz="2000" dirty="0"/>
              <a:t> us</a:t>
            </a:r>
            <a:endParaRPr lang="zh-CN" altLang="en-US" sz="2000" dirty="0"/>
          </a:p>
        </p:txBody>
      </p:sp>
      <p:pic>
        <p:nvPicPr>
          <p:cNvPr id="1026" name="Picture 2" descr="https://nycdatascience.com/blog/wp-content/uploads/2016/04/positiveSampleText.png">
            <a:extLst>
              <a:ext uri="{FF2B5EF4-FFF2-40B4-BE49-F238E27FC236}">
                <a16:creationId xmlns:a16="http://schemas.microsoft.com/office/drawing/2014/main" id="{9EF41718-F89A-4E36-AE08-ADB4F0625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874" y="1660091"/>
            <a:ext cx="3252298" cy="28428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nycdatascience.com/blog/wp-content/uploads/2016/04/negativeSampleText.png">
            <a:extLst>
              <a:ext uri="{FF2B5EF4-FFF2-40B4-BE49-F238E27FC236}">
                <a16:creationId xmlns:a16="http://schemas.microsoft.com/office/drawing/2014/main" id="{838465DC-C0AC-4B8C-A65C-556C7153BA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5399" y="1568850"/>
            <a:ext cx="3064597" cy="29119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2C7CDF0-B141-49A4-BD46-6503A413BBD9}"/>
              </a:ext>
            </a:extLst>
          </p:cNvPr>
          <p:cNvSpPr/>
          <p:nvPr/>
        </p:nvSpPr>
        <p:spPr>
          <a:xfrm>
            <a:off x="1227423" y="5173136"/>
            <a:ext cx="9484006" cy="954107"/>
          </a:xfrm>
          <a:prstGeom prst="rect">
            <a:avLst/>
          </a:prstGeom>
        </p:spPr>
        <p:txBody>
          <a:bodyPr wrap="square">
            <a:spAutoFit/>
          </a:bodyPr>
          <a:lstStyle/>
          <a:p>
            <a:r>
              <a:rPr lang="en-US" altLang="zh-CN" sz="1400" b="1" dirty="0">
                <a:solidFill>
                  <a:srgbClr val="2D3B55"/>
                </a:solidFill>
                <a:latin typeface="Lato"/>
              </a:rPr>
              <a:t>Popular words in reviews</a:t>
            </a:r>
          </a:p>
          <a:p>
            <a:r>
              <a:rPr lang="en-US" altLang="zh-CN" sz="1400" dirty="0">
                <a:solidFill>
                  <a:srgbClr val="020202"/>
                </a:solidFill>
                <a:latin typeface="Open Sans"/>
              </a:rPr>
              <a:t>A look at the post popular words in positive (4-5 stars) and negative (1-2 stars) reviews shows that both positive and negative reviews share many popular words, such as "like", "taste", "flavor", "one", "just", and "product."  These words are too general to be of much help to consumers.</a:t>
            </a:r>
            <a:endParaRPr lang="en-US" altLang="zh-CN" sz="1400" b="0" i="0" dirty="0">
              <a:solidFill>
                <a:srgbClr val="020202"/>
              </a:solidFill>
              <a:effectLst/>
              <a:latin typeface="Open Sans"/>
            </a:endParaRPr>
          </a:p>
        </p:txBody>
      </p:sp>
      <p:sp>
        <p:nvSpPr>
          <p:cNvPr id="3" name="Rectangle 2">
            <a:extLst>
              <a:ext uri="{FF2B5EF4-FFF2-40B4-BE49-F238E27FC236}">
                <a16:creationId xmlns:a16="http://schemas.microsoft.com/office/drawing/2014/main" id="{9D602DBD-03FF-402B-9169-343AD87483C8}"/>
              </a:ext>
            </a:extLst>
          </p:cNvPr>
          <p:cNvSpPr/>
          <p:nvPr/>
        </p:nvSpPr>
        <p:spPr>
          <a:xfrm>
            <a:off x="1761402" y="4653381"/>
            <a:ext cx="3709605" cy="369332"/>
          </a:xfrm>
          <a:prstGeom prst="rect">
            <a:avLst/>
          </a:prstGeom>
        </p:spPr>
        <p:txBody>
          <a:bodyPr wrap="none">
            <a:spAutoFit/>
          </a:bodyPr>
          <a:lstStyle/>
          <a:p>
            <a:r>
              <a:rPr lang="en-US" altLang="zh-CN" dirty="0">
                <a:solidFill>
                  <a:srgbClr val="020202"/>
                </a:solidFill>
                <a:latin typeface="Open Sans"/>
              </a:rPr>
              <a:t>Common words in positive reviews</a:t>
            </a:r>
            <a:endParaRPr lang="zh-CN" altLang="en-US" dirty="0"/>
          </a:p>
        </p:txBody>
      </p:sp>
      <p:sp>
        <p:nvSpPr>
          <p:cNvPr id="7" name="Rectangle 6">
            <a:extLst>
              <a:ext uri="{FF2B5EF4-FFF2-40B4-BE49-F238E27FC236}">
                <a16:creationId xmlns:a16="http://schemas.microsoft.com/office/drawing/2014/main" id="{3BF0D587-54EF-4EB7-BE1E-2396696D4381}"/>
              </a:ext>
            </a:extLst>
          </p:cNvPr>
          <p:cNvSpPr/>
          <p:nvPr/>
        </p:nvSpPr>
        <p:spPr>
          <a:xfrm>
            <a:off x="6664205" y="4653381"/>
            <a:ext cx="3788153" cy="369332"/>
          </a:xfrm>
          <a:prstGeom prst="rect">
            <a:avLst/>
          </a:prstGeom>
        </p:spPr>
        <p:txBody>
          <a:bodyPr wrap="none">
            <a:spAutoFit/>
          </a:bodyPr>
          <a:lstStyle/>
          <a:p>
            <a:r>
              <a:rPr lang="en-US" altLang="zh-CN" dirty="0">
                <a:solidFill>
                  <a:srgbClr val="020202"/>
                </a:solidFill>
                <a:latin typeface="Open Sans"/>
              </a:rPr>
              <a:t>Common words in negative reviews</a:t>
            </a:r>
            <a:endParaRPr lang="zh-CN" altLang="en-US" dirty="0"/>
          </a:p>
        </p:txBody>
      </p:sp>
      <p:cxnSp>
        <p:nvCxnSpPr>
          <p:cNvPr id="16" name="直接连接符 15">
            <a:extLst>
              <a:ext uri="{FF2B5EF4-FFF2-40B4-BE49-F238E27FC236}">
                <a16:creationId xmlns:a16="http://schemas.microsoft.com/office/drawing/2014/main" id="{DDCFEA8E-4706-436E-82DB-D5BB594A0359}"/>
              </a:ext>
            </a:extLst>
          </p:cNvPr>
          <p:cNvCxnSpPr>
            <a:cxnSpLocks/>
          </p:cNvCxnSpPr>
          <p:nvPr/>
        </p:nvCxnSpPr>
        <p:spPr>
          <a:xfrm>
            <a:off x="6096000" y="1660091"/>
            <a:ext cx="0" cy="3347587"/>
          </a:xfrm>
          <a:prstGeom prst="line">
            <a:avLst/>
          </a:prstGeom>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678141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68205" y="267522"/>
            <a:ext cx="10515600" cy="722393"/>
          </a:xfrm>
        </p:spPr>
        <p:txBody>
          <a:bodyPr/>
          <a:lstStyle/>
          <a:p>
            <a:r>
              <a:rPr lang="en-US" altLang="zh-CN" dirty="0"/>
              <a:t>Problem Exploration</a:t>
            </a:r>
            <a:endParaRPr lang="zh-CN" altLang="en-US" dirty="0"/>
          </a:p>
        </p:txBody>
      </p:sp>
      <p:sp>
        <p:nvSpPr>
          <p:cNvPr id="6" name="矩形 5"/>
          <p:cNvSpPr/>
          <p:nvPr/>
        </p:nvSpPr>
        <p:spPr>
          <a:xfrm>
            <a:off x="1311578" y="2430358"/>
            <a:ext cx="3906381" cy="707886"/>
          </a:xfrm>
          <a:prstGeom prst="rect">
            <a:avLst/>
          </a:prstGeom>
        </p:spPr>
        <p:txBody>
          <a:bodyPr wrap="square">
            <a:spAutoFit/>
          </a:bodyPr>
          <a:lstStyle/>
          <a:p>
            <a:r>
              <a:rPr lang="en-US" altLang="zh-CN" sz="2000" b="1" dirty="0">
                <a:solidFill>
                  <a:schemeClr val="bg1"/>
                </a:solidFill>
                <a:latin typeface="Adobe Gothic Std B" panose="020B0800000000000000" pitchFamily="34" charset="-128"/>
                <a:ea typeface="Adobe Gothic Std B" panose="020B0800000000000000" pitchFamily="34" charset="-128"/>
              </a:rPr>
              <a:t>CRAS ULTRICIES LIGULA SED MAGNA DICTUM PORTA.</a:t>
            </a:r>
            <a:endParaRPr lang="zh-CN" altLang="en-US" sz="2000" b="1" dirty="0">
              <a:solidFill>
                <a:schemeClr val="bg1"/>
              </a:solidFill>
              <a:latin typeface="Adobe Gothic Std B" panose="020B0800000000000000" pitchFamily="34" charset="-128"/>
              <a:ea typeface="MS UI Gothic" panose="020B0600070205080204" pitchFamily="34" charset="-128"/>
            </a:endParaRPr>
          </a:p>
        </p:txBody>
      </p:sp>
      <p:sp>
        <p:nvSpPr>
          <p:cNvPr id="29" name="矩形 44">
            <a:extLst>
              <a:ext uri="{FF2B5EF4-FFF2-40B4-BE49-F238E27FC236}">
                <a16:creationId xmlns:a16="http://schemas.microsoft.com/office/drawing/2014/main" id="{DAFCD398-60CF-438E-9C45-19A4CB092B5C}"/>
              </a:ext>
            </a:extLst>
          </p:cNvPr>
          <p:cNvSpPr/>
          <p:nvPr/>
        </p:nvSpPr>
        <p:spPr>
          <a:xfrm>
            <a:off x="568205" y="868589"/>
            <a:ext cx="6096000" cy="400110"/>
          </a:xfrm>
          <a:prstGeom prst="rect">
            <a:avLst/>
          </a:prstGeom>
        </p:spPr>
        <p:txBody>
          <a:bodyPr>
            <a:spAutoFit/>
          </a:bodyPr>
          <a:lstStyle/>
          <a:p>
            <a:r>
              <a:rPr lang="en-US" altLang="zh-CN" sz="2000" dirty="0"/>
              <a:t>What </a:t>
            </a:r>
            <a:r>
              <a:rPr lang="en-US" altLang="zh-CN" sz="2000" dirty="0">
                <a:solidFill>
                  <a:srgbClr val="FFC000"/>
                </a:solidFill>
              </a:rPr>
              <a:t>problem</a:t>
            </a:r>
            <a:r>
              <a:rPr lang="en-US" altLang="zh-CN" sz="2000" dirty="0"/>
              <a:t> can we solve after data visualizations</a:t>
            </a:r>
            <a:endParaRPr lang="zh-CN" altLang="en-US" sz="2000" dirty="0"/>
          </a:p>
        </p:txBody>
      </p:sp>
      <p:sp>
        <p:nvSpPr>
          <p:cNvPr id="12" name="Freeform 92">
            <a:extLst>
              <a:ext uri="{FF2B5EF4-FFF2-40B4-BE49-F238E27FC236}">
                <a16:creationId xmlns:a16="http://schemas.microsoft.com/office/drawing/2014/main" id="{763F3A28-87D6-4314-BA53-8715CC32AD12}"/>
              </a:ext>
            </a:extLst>
          </p:cNvPr>
          <p:cNvSpPr>
            <a:spLocks noEditPoints="1"/>
          </p:cNvSpPr>
          <p:nvPr/>
        </p:nvSpPr>
        <p:spPr bwMode="auto">
          <a:xfrm rot="20290816">
            <a:off x="692404" y="4458720"/>
            <a:ext cx="1726094" cy="1000993"/>
          </a:xfrm>
          <a:custGeom>
            <a:avLst/>
            <a:gdLst>
              <a:gd name="T0" fmla="*/ 2147483646 w 254"/>
              <a:gd name="T1" fmla="*/ 2147483646 h 168"/>
              <a:gd name="T2" fmla="*/ 2147483646 w 254"/>
              <a:gd name="T3" fmla="*/ 2147483646 h 168"/>
              <a:gd name="T4" fmla="*/ 2147483646 w 254"/>
              <a:gd name="T5" fmla="*/ 0 h 168"/>
              <a:gd name="T6" fmla="*/ 2147483646 w 254"/>
              <a:gd name="T7" fmla="*/ 2147483646 h 168"/>
              <a:gd name="T8" fmla="*/ 2147483646 w 254"/>
              <a:gd name="T9" fmla="*/ 2147483646 h 168"/>
              <a:gd name="T10" fmla="*/ 2147483646 w 254"/>
              <a:gd name="T11" fmla="*/ 2147483646 h 168"/>
              <a:gd name="T12" fmla="*/ 2147483646 w 254"/>
              <a:gd name="T13" fmla="*/ 2147483646 h 168"/>
              <a:gd name="T14" fmla="*/ 2147483646 w 254"/>
              <a:gd name="T15" fmla="*/ 2147483646 h 168"/>
              <a:gd name="T16" fmla="*/ 2147483646 w 254"/>
              <a:gd name="T17" fmla="*/ 2147483646 h 168"/>
              <a:gd name="T18" fmla="*/ 2147483646 w 254"/>
              <a:gd name="T19" fmla="*/ 2147483646 h 168"/>
              <a:gd name="T20" fmla="*/ 0 w 254"/>
              <a:gd name="T21" fmla="*/ 2147483646 h 168"/>
              <a:gd name="T22" fmla="*/ 0 w 254"/>
              <a:gd name="T23" fmla="*/ 2147483646 h 168"/>
              <a:gd name="T24" fmla="*/ 2147483646 w 254"/>
              <a:gd name="T25" fmla="*/ 2147483646 h 168"/>
              <a:gd name="T26" fmla="*/ 2147483646 w 254"/>
              <a:gd name="T27" fmla="*/ 2147483646 h 168"/>
              <a:gd name="T28" fmla="*/ 2147483646 w 254"/>
              <a:gd name="T29" fmla="*/ 2147483646 h 168"/>
              <a:gd name="T30" fmla="*/ 2147483646 w 254"/>
              <a:gd name="T31" fmla="*/ 2147483646 h 168"/>
              <a:gd name="T32" fmla="*/ 2147483646 w 254"/>
              <a:gd name="T33" fmla="*/ 2147483646 h 168"/>
              <a:gd name="T34" fmla="*/ 2147483646 w 254"/>
              <a:gd name="T35" fmla="*/ 2147483646 h 168"/>
              <a:gd name="T36" fmla="*/ 2147483646 w 254"/>
              <a:gd name="T37" fmla="*/ 2147483646 h 168"/>
              <a:gd name="T38" fmla="*/ 2147483646 w 254"/>
              <a:gd name="T39" fmla="*/ 2147483646 h 168"/>
              <a:gd name="T40" fmla="*/ 2147483646 w 254"/>
              <a:gd name="T41" fmla="*/ 2147483646 h 168"/>
              <a:gd name="T42" fmla="*/ 2147483646 w 254"/>
              <a:gd name="T43" fmla="*/ 2147483646 h 168"/>
              <a:gd name="T44" fmla="*/ 2147483646 w 254"/>
              <a:gd name="T45" fmla="*/ 2147483646 h 168"/>
              <a:gd name="T46" fmla="*/ 2147483646 w 254"/>
              <a:gd name="T47" fmla="*/ 2147483646 h 168"/>
              <a:gd name="T48" fmla="*/ 2147483646 w 254"/>
              <a:gd name="T49" fmla="*/ 2147483646 h 168"/>
              <a:gd name="T50" fmla="*/ 2147483646 w 254"/>
              <a:gd name="T51" fmla="*/ 2147483646 h 168"/>
              <a:gd name="T52" fmla="*/ 2147483646 w 254"/>
              <a:gd name="T53" fmla="*/ 2147483646 h 168"/>
              <a:gd name="T54" fmla="*/ 2147483646 w 254"/>
              <a:gd name="T55" fmla="*/ 2147483646 h 168"/>
              <a:gd name="T56" fmla="*/ 2147483646 w 254"/>
              <a:gd name="T57" fmla="*/ 2147483646 h 168"/>
              <a:gd name="T58" fmla="*/ 2147483646 w 254"/>
              <a:gd name="T59" fmla="*/ 2147483646 h 168"/>
              <a:gd name="T60" fmla="*/ 2147483646 w 254"/>
              <a:gd name="T61" fmla="*/ 2147483646 h 1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54" h="168">
                <a:moveTo>
                  <a:pt x="67" y="50"/>
                </a:moveTo>
                <a:lnTo>
                  <a:pt x="90" y="41"/>
                </a:lnTo>
                <a:lnTo>
                  <a:pt x="187" y="0"/>
                </a:lnTo>
                <a:lnTo>
                  <a:pt x="187" y="79"/>
                </a:lnTo>
                <a:lnTo>
                  <a:pt x="187" y="157"/>
                </a:lnTo>
                <a:lnTo>
                  <a:pt x="90" y="116"/>
                </a:lnTo>
                <a:lnTo>
                  <a:pt x="67" y="109"/>
                </a:lnTo>
                <a:lnTo>
                  <a:pt x="83" y="168"/>
                </a:lnTo>
                <a:lnTo>
                  <a:pt x="36" y="168"/>
                </a:lnTo>
                <a:lnTo>
                  <a:pt x="22" y="107"/>
                </a:lnTo>
                <a:lnTo>
                  <a:pt x="0" y="107"/>
                </a:lnTo>
                <a:lnTo>
                  <a:pt x="0" y="50"/>
                </a:lnTo>
                <a:lnTo>
                  <a:pt x="67" y="50"/>
                </a:lnTo>
                <a:close/>
                <a:moveTo>
                  <a:pt x="211" y="109"/>
                </a:moveTo>
                <a:lnTo>
                  <a:pt x="249" y="121"/>
                </a:lnTo>
                <a:lnTo>
                  <a:pt x="242" y="135"/>
                </a:lnTo>
                <a:lnTo>
                  <a:pt x="206" y="124"/>
                </a:lnTo>
                <a:lnTo>
                  <a:pt x="211" y="109"/>
                </a:lnTo>
                <a:close/>
                <a:moveTo>
                  <a:pt x="209" y="34"/>
                </a:moveTo>
                <a:lnTo>
                  <a:pt x="244" y="22"/>
                </a:lnTo>
                <a:lnTo>
                  <a:pt x="249" y="36"/>
                </a:lnTo>
                <a:lnTo>
                  <a:pt x="213" y="50"/>
                </a:lnTo>
                <a:lnTo>
                  <a:pt x="209" y="34"/>
                </a:lnTo>
                <a:close/>
                <a:moveTo>
                  <a:pt x="216" y="71"/>
                </a:moveTo>
                <a:lnTo>
                  <a:pt x="254" y="71"/>
                </a:lnTo>
                <a:lnTo>
                  <a:pt x="254" y="88"/>
                </a:lnTo>
                <a:lnTo>
                  <a:pt x="216" y="88"/>
                </a:lnTo>
                <a:lnTo>
                  <a:pt x="216" y="71"/>
                </a:lnTo>
                <a:close/>
              </a:path>
            </a:pathLst>
          </a:custGeom>
          <a:solidFill>
            <a:srgbClr val="FFC000"/>
          </a:solidFill>
          <a:ln>
            <a:noFill/>
          </a:ln>
        </p:spPr>
        <p:txBody>
          <a:bodyPr/>
          <a:lstStyle/>
          <a:p>
            <a:endParaRPr lang="zh-CN" altLang="en-US"/>
          </a:p>
        </p:txBody>
      </p:sp>
      <p:sp>
        <p:nvSpPr>
          <p:cNvPr id="14" name="矩形 6">
            <a:extLst>
              <a:ext uri="{FF2B5EF4-FFF2-40B4-BE49-F238E27FC236}">
                <a16:creationId xmlns:a16="http://schemas.microsoft.com/office/drawing/2014/main" id="{0A5BA611-C8CF-45B2-A2EF-FC52F905218A}"/>
              </a:ext>
            </a:extLst>
          </p:cNvPr>
          <p:cNvSpPr>
            <a:spLocks noChangeArrowheads="1"/>
          </p:cNvSpPr>
          <p:nvPr/>
        </p:nvSpPr>
        <p:spPr bwMode="auto">
          <a:xfrm>
            <a:off x="2542697" y="4051276"/>
            <a:ext cx="819521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b="1" dirty="0">
                <a:solidFill>
                  <a:srgbClr val="191F2F"/>
                </a:solidFill>
              </a:rPr>
              <a:t>To better help customers </a:t>
            </a:r>
            <a:r>
              <a:rPr lang="en-US" altLang="zh-CN" b="1" dirty="0">
                <a:solidFill>
                  <a:srgbClr val="FFC000"/>
                </a:solidFill>
              </a:rPr>
              <a:t>identify helpful 5-star reviews</a:t>
            </a:r>
            <a:r>
              <a:rPr lang="en-US" altLang="zh-CN" b="1" dirty="0">
                <a:solidFill>
                  <a:srgbClr val="191F2F"/>
                </a:solidFill>
              </a:rPr>
              <a:t> and improve users </a:t>
            </a:r>
            <a:r>
              <a:rPr lang="en-US" altLang="zh-CN" b="1" dirty="0">
                <a:solidFill>
                  <a:srgbClr val="FFC000"/>
                </a:solidFill>
              </a:rPr>
              <a:t>reliability</a:t>
            </a:r>
            <a:r>
              <a:rPr lang="en-US" altLang="zh-CN" b="1" dirty="0">
                <a:solidFill>
                  <a:srgbClr val="191F2F"/>
                </a:solidFill>
              </a:rPr>
              <a:t>, we will use </a:t>
            </a:r>
            <a:r>
              <a:rPr lang="en-US" altLang="zh-CN" b="1" dirty="0">
                <a:solidFill>
                  <a:srgbClr val="FFC000"/>
                </a:solidFill>
              </a:rPr>
              <a:t>text mining </a:t>
            </a:r>
            <a:r>
              <a:rPr lang="en-US" altLang="zh-CN" b="1" dirty="0">
                <a:solidFill>
                  <a:srgbClr val="191F2F"/>
                </a:solidFill>
              </a:rPr>
              <a:t>and </a:t>
            </a:r>
            <a:r>
              <a:rPr lang="en-US" altLang="zh-CN" b="1" dirty="0">
                <a:solidFill>
                  <a:srgbClr val="FFC000"/>
                </a:solidFill>
              </a:rPr>
              <a:t>helpfulness</a:t>
            </a:r>
            <a:r>
              <a:rPr lang="en-US" altLang="zh-CN" b="1" dirty="0">
                <a:solidFill>
                  <a:srgbClr val="191F2F"/>
                </a:solidFill>
              </a:rPr>
              <a:t> as a variable to explore more </a:t>
            </a:r>
            <a:r>
              <a:rPr lang="en-US" altLang="zh-CN" b="1" dirty="0">
                <a:solidFill>
                  <a:srgbClr val="FFC000"/>
                </a:solidFill>
              </a:rPr>
              <a:t>specific</a:t>
            </a:r>
            <a:r>
              <a:rPr lang="en-US" altLang="zh-CN" b="1" dirty="0">
                <a:solidFill>
                  <a:srgbClr val="191F2F"/>
                </a:solidFill>
              </a:rPr>
              <a:t> and </a:t>
            </a:r>
            <a:r>
              <a:rPr lang="en-US" altLang="zh-CN" b="1" dirty="0">
                <a:solidFill>
                  <a:srgbClr val="FFC000"/>
                </a:solidFill>
              </a:rPr>
              <a:t>authentic reviews</a:t>
            </a:r>
            <a:r>
              <a:rPr lang="en-US" altLang="zh-CN" b="1" dirty="0">
                <a:solidFill>
                  <a:srgbClr val="191F2F"/>
                </a:solidFill>
              </a:rPr>
              <a:t> as well as </a:t>
            </a:r>
            <a:r>
              <a:rPr lang="en-US" altLang="zh-CN" b="1" dirty="0">
                <a:solidFill>
                  <a:srgbClr val="FFC000"/>
                </a:solidFill>
              </a:rPr>
              <a:t>product patterns</a:t>
            </a:r>
            <a:r>
              <a:rPr lang="en-US" altLang="zh-CN" b="1" dirty="0">
                <a:solidFill>
                  <a:srgbClr val="191F2F"/>
                </a:solidFill>
              </a:rPr>
              <a:t>.</a:t>
            </a:r>
          </a:p>
        </p:txBody>
      </p:sp>
      <p:sp>
        <p:nvSpPr>
          <p:cNvPr id="5" name="Rectangle 4">
            <a:extLst>
              <a:ext uri="{FF2B5EF4-FFF2-40B4-BE49-F238E27FC236}">
                <a16:creationId xmlns:a16="http://schemas.microsoft.com/office/drawing/2014/main" id="{4F5E5F1D-4F03-464D-98E9-846FC1795F0D}"/>
              </a:ext>
            </a:extLst>
          </p:cNvPr>
          <p:cNvSpPr/>
          <p:nvPr/>
        </p:nvSpPr>
        <p:spPr>
          <a:xfrm>
            <a:off x="2542696" y="2036617"/>
            <a:ext cx="8195212" cy="1477328"/>
          </a:xfrm>
          <a:prstGeom prst="rect">
            <a:avLst/>
          </a:prstGeom>
        </p:spPr>
        <p:txBody>
          <a:bodyPr wrap="square">
            <a:spAutoFit/>
          </a:bodyPr>
          <a:lstStyle/>
          <a:p>
            <a:pPr marL="285750" indent="-285750">
              <a:buFont typeface="Wingdings" panose="05000000000000000000" pitchFamily="2" charset="2"/>
              <a:buChar char="Ø"/>
            </a:pPr>
            <a:r>
              <a:rPr lang="en-US" altLang="zh-CN" dirty="0"/>
              <a:t>Although the number of reviews with 5-star is the highest, nearly half of consumers still think the reviews are unhelpfulness. </a:t>
            </a:r>
          </a:p>
          <a:p>
            <a:endParaRPr lang="en-US" altLang="zh-CN" dirty="0"/>
          </a:p>
          <a:p>
            <a:pPr marL="285750" indent="-285750">
              <a:buFont typeface="Wingdings" panose="05000000000000000000" pitchFamily="2" charset="2"/>
              <a:buChar char="Ø"/>
            </a:pPr>
            <a:r>
              <a:rPr lang="en-US" altLang="zh-CN" dirty="0"/>
              <a:t>In the 5-star product reviews, the number of frequency reviewers is the highest, among which the possibility of paid reviewers is not excluded.</a:t>
            </a:r>
            <a:endParaRPr lang="zh-CN" altLang="en-US" dirty="0"/>
          </a:p>
        </p:txBody>
      </p:sp>
      <p:sp>
        <p:nvSpPr>
          <p:cNvPr id="22" name="Rectangle 21">
            <a:extLst>
              <a:ext uri="{FF2B5EF4-FFF2-40B4-BE49-F238E27FC236}">
                <a16:creationId xmlns:a16="http://schemas.microsoft.com/office/drawing/2014/main" id="{F1CA0EAC-C258-45B9-9253-06FFAC2ECE9B}"/>
              </a:ext>
            </a:extLst>
          </p:cNvPr>
          <p:cNvSpPr/>
          <p:nvPr/>
        </p:nvSpPr>
        <p:spPr>
          <a:xfrm>
            <a:off x="1174289" y="1523695"/>
            <a:ext cx="5293623" cy="338554"/>
          </a:xfrm>
          <a:prstGeom prst="rect">
            <a:avLst/>
          </a:prstGeom>
        </p:spPr>
        <p:txBody>
          <a:bodyPr wrap="square">
            <a:spAutoFit/>
          </a:bodyPr>
          <a:lstStyle/>
          <a:p>
            <a:r>
              <a:rPr lang="en-US" altLang="zh-CN" sz="1600" b="1" i="0" dirty="0">
                <a:solidFill>
                  <a:srgbClr val="2D3B55"/>
                </a:solidFill>
                <a:effectLst/>
                <a:latin typeface="Lato"/>
              </a:rPr>
              <a:t>Through exploration data analysis, we found that:</a:t>
            </a:r>
          </a:p>
        </p:txBody>
      </p:sp>
    </p:spTree>
    <p:extLst>
      <p:ext uri="{BB962C8B-B14F-4D97-AF65-F5344CB8AC3E}">
        <p14:creationId xmlns:p14="http://schemas.microsoft.com/office/powerpoint/2010/main" val="46735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12" presetClass="entr" presetSubtype="4"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350"/>
                                        <p:tgtEl>
                                          <p:spTgt spid="14"/>
                                        </p:tgtEl>
                                        <p:attrNameLst>
                                          <p:attrName>ppt_y</p:attrName>
                                        </p:attrNameLst>
                                      </p:cBhvr>
                                      <p:tavLst>
                                        <p:tav tm="0">
                                          <p:val>
                                            <p:strVal val="#ppt_y+#ppt_h*1.125000"/>
                                          </p:val>
                                        </p:tav>
                                        <p:tav tm="100000">
                                          <p:val>
                                            <p:strVal val="#ppt_y"/>
                                          </p:val>
                                        </p:tav>
                                      </p:tavLst>
                                    </p:anim>
                                    <p:animEffect transition="in" filter="wipe(up)">
                                      <p:cBhvr>
                                        <p:cTn id="15" dur="3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en-US" altLang="zh-CN" dirty="0"/>
              <a:t>Methodology</a:t>
            </a:r>
            <a:endParaRPr lang="zh-CN" altLang="en-US" dirty="0"/>
          </a:p>
        </p:txBody>
      </p:sp>
      <p:sp>
        <p:nvSpPr>
          <p:cNvPr id="5" name="文本占位符 4"/>
          <p:cNvSpPr>
            <a:spLocks noGrp="1"/>
          </p:cNvSpPr>
          <p:nvPr>
            <p:ph type="body" sz="quarter" idx="13"/>
          </p:nvPr>
        </p:nvSpPr>
        <p:spPr/>
        <p:txBody>
          <a:bodyPr/>
          <a:lstStyle/>
          <a:p>
            <a:r>
              <a:rPr lang="en-US" altLang="zh-CN" dirty="0">
                <a:latin typeface="Adobe Gothic Std B" panose="020B0800000000000000" pitchFamily="34" charset="-128"/>
                <a:ea typeface="Adobe Gothic Std B" panose="020B0800000000000000" pitchFamily="34" charset="-128"/>
              </a:rPr>
              <a:t>3</a:t>
            </a:r>
            <a:endParaRPr lang="zh-CN" altLang="en-US" dirty="0">
              <a:latin typeface="Adobe Gothic Std B" panose="020B0800000000000000" pitchFamily="34" charset="-128"/>
            </a:endParaRPr>
          </a:p>
        </p:txBody>
      </p:sp>
    </p:spTree>
    <p:extLst>
      <p:ext uri="{BB962C8B-B14F-4D97-AF65-F5344CB8AC3E}">
        <p14:creationId xmlns:p14="http://schemas.microsoft.com/office/powerpoint/2010/main" val="372167226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标准">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911</TotalTime>
  <Words>3079</Words>
  <Application>Microsoft Macintosh PowerPoint</Application>
  <PresentationFormat>Widescreen</PresentationFormat>
  <Paragraphs>250</Paragraphs>
  <Slides>27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微软雅黑</vt:lpstr>
      <vt:lpstr>MS UI Gothic</vt:lpstr>
      <vt:lpstr>宋体</vt:lpstr>
      <vt:lpstr>Adobe Gothic Std B</vt:lpstr>
      <vt:lpstr>Arial</vt:lpstr>
      <vt:lpstr>Calibri</vt:lpstr>
      <vt:lpstr>Gill Sans MT</vt:lpstr>
      <vt:lpstr>Lato</vt:lpstr>
      <vt:lpstr>Open Sans</vt:lpstr>
      <vt:lpstr>Wingdings</vt:lpstr>
      <vt:lpstr>Office 主题</vt:lpstr>
      <vt:lpstr>Amazon Fine Food Review Analysis</vt:lpstr>
      <vt:lpstr>Introduction</vt:lpstr>
      <vt:lpstr>PowerPoint Presentation</vt:lpstr>
      <vt:lpstr>Descriptive Analysis</vt:lpstr>
      <vt:lpstr>Data Summary</vt:lpstr>
      <vt:lpstr>Exploration Data Analysis</vt:lpstr>
      <vt:lpstr>Exploration Data Analysis</vt:lpstr>
      <vt:lpstr>Problem Exploration</vt:lpstr>
      <vt:lpstr>Methodology</vt:lpstr>
      <vt:lpstr>Methodology—Helpfulness Percentage Adjustment</vt:lpstr>
      <vt:lpstr>Methodology—Text Mining</vt:lpstr>
      <vt:lpstr>Data Processing</vt:lpstr>
      <vt:lpstr>Text Feature Engineering</vt:lpstr>
      <vt:lpstr>Modeling</vt:lpstr>
      <vt:lpstr> </vt:lpstr>
      <vt:lpstr>Sentiment Analysis</vt:lpstr>
      <vt:lpstr>Topic Modeling</vt:lpstr>
      <vt:lpstr>PowerPoint Presentation</vt:lpstr>
      <vt:lpstr>Model Visualization</vt:lpstr>
      <vt:lpstr>Model Visualization</vt:lpstr>
      <vt:lpstr>PowerPoint Presentation</vt:lpstr>
      <vt:lpstr>PowerPoint Presentation</vt:lpstr>
      <vt:lpstr> Implications</vt:lpstr>
      <vt:lpstr>Business Implications</vt:lpstr>
      <vt:lpstr>Business Implications</vt:lpstr>
      <vt:lpstr>PowerPoint Presentation</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AnnJo</dc:creator>
  <cp:lastModifiedBy>Microsoft Office User</cp:lastModifiedBy>
  <cp:revision>90</cp:revision>
  <dcterms:created xsi:type="dcterms:W3CDTF">2014-05-27T01:09:41Z</dcterms:created>
  <dcterms:modified xsi:type="dcterms:W3CDTF">2019-05-07T21:07:35Z</dcterms:modified>
</cp:coreProperties>
</file>